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Archivo" charset="0"/>
      <p:regular r:id="rId21"/>
      <p:bold r:id="rId22"/>
      <p:italic r:id="rId23"/>
      <p:boldItalic r:id="rId24"/>
    </p:embeddedFont>
    <p:embeddedFont>
      <p:font typeface="Corbel" pitchFamily="34" charset="0"/>
      <p:regular r:id="rId25"/>
      <p:bold r:id="rId26"/>
      <p:italic r:id="rId27"/>
      <p:boldItalic r:id="rId28"/>
    </p:embeddedFont>
    <p:embeddedFont>
      <p:font typeface="Concert One" charset="0"/>
      <p:regular r:id="rId29"/>
    </p:embeddedFont>
    <p:embeddedFont>
      <p:font typeface="Rajdhani" charset="0"/>
      <p:regular r:id="rId30"/>
      <p:bold r:id="rId31"/>
    </p:embeddedFont>
    <p:embeddedFont>
      <p:font typeface="Comic Sans MS" pitchFamily="66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340">
          <p15:clr>
            <a:srgbClr val="9AA0A6"/>
          </p15:clr>
        </p15:guide>
        <p15:guide id="2" pos="5309">
          <p15:clr>
            <a:srgbClr val="9AA0A6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946" y="-259"/>
      </p:cViewPr>
      <p:guideLst>
        <p:guide orient="horz" pos="1620"/>
        <p:guide pos="340"/>
        <p:guide pos="530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062552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bcdfca98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gebcdfca98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bcdfca98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ebcdfca98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bcdfca98e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ebcdfca98e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bcdfca98e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gebcdfca98e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bcdfca98e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gebcdfca98e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ebcdfca98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gebcdfca98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ebcdfca98e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gebcdfca98e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bcdfca98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gebcdfca98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bcdfca98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gebcdfca98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367600" y="1576875"/>
            <a:ext cx="4408800" cy="14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Rajdhani"/>
              <a:buNone/>
              <a:defRPr sz="54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Concert One"/>
              <a:buNone/>
              <a:defRPr sz="5200">
                <a:solidFill>
                  <a:schemeClr val="lt1"/>
                </a:solidFill>
                <a:latin typeface="Concert One"/>
                <a:ea typeface="Concert One"/>
                <a:cs typeface="Concert One"/>
                <a:sym typeface="Concert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Concert One"/>
              <a:buNone/>
              <a:defRPr sz="5200">
                <a:solidFill>
                  <a:schemeClr val="lt1"/>
                </a:solidFill>
                <a:latin typeface="Concert One"/>
                <a:ea typeface="Concert One"/>
                <a:cs typeface="Concert One"/>
                <a:sym typeface="Concert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Concert One"/>
              <a:buNone/>
              <a:defRPr sz="5200">
                <a:solidFill>
                  <a:schemeClr val="lt1"/>
                </a:solidFill>
                <a:latin typeface="Concert One"/>
                <a:ea typeface="Concert One"/>
                <a:cs typeface="Concert One"/>
                <a:sym typeface="Concert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Concert One"/>
              <a:buNone/>
              <a:defRPr sz="5200">
                <a:solidFill>
                  <a:schemeClr val="lt1"/>
                </a:solidFill>
                <a:latin typeface="Concert One"/>
                <a:ea typeface="Concert One"/>
                <a:cs typeface="Concert One"/>
                <a:sym typeface="Concert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Concert One"/>
              <a:buNone/>
              <a:defRPr sz="5200">
                <a:solidFill>
                  <a:schemeClr val="lt1"/>
                </a:solidFill>
                <a:latin typeface="Concert One"/>
                <a:ea typeface="Concert One"/>
                <a:cs typeface="Concert One"/>
                <a:sym typeface="Concert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Concert One"/>
              <a:buNone/>
              <a:defRPr sz="5200">
                <a:solidFill>
                  <a:schemeClr val="lt1"/>
                </a:solidFill>
                <a:latin typeface="Concert One"/>
                <a:ea typeface="Concert One"/>
                <a:cs typeface="Concert One"/>
                <a:sym typeface="Concert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Concert One"/>
              <a:buNone/>
              <a:defRPr sz="5200">
                <a:solidFill>
                  <a:schemeClr val="lt1"/>
                </a:solidFill>
                <a:latin typeface="Concert One"/>
                <a:ea typeface="Concert One"/>
                <a:cs typeface="Concert One"/>
                <a:sym typeface="Concert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Concert One"/>
              <a:buNone/>
              <a:defRPr sz="5200">
                <a:solidFill>
                  <a:schemeClr val="lt1"/>
                </a:solidFill>
                <a:latin typeface="Concert One"/>
                <a:ea typeface="Concert One"/>
                <a:cs typeface="Concert One"/>
                <a:sym typeface="Concert One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431300" y="2977849"/>
            <a:ext cx="62814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/>
          </p:nvPr>
        </p:nvSpPr>
        <p:spPr>
          <a:xfrm>
            <a:off x="311700" y="380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ONE_COLUMN_TEXT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body" idx="1"/>
          </p:nvPr>
        </p:nvSpPr>
        <p:spPr>
          <a:xfrm>
            <a:off x="914100" y="876925"/>
            <a:ext cx="7315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79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"/>
              <a:buChar char="●"/>
              <a:defRPr sz="1250">
                <a:solidFill>
                  <a:schemeClr val="lt1"/>
                </a:solidFill>
              </a:defRPr>
            </a:lvl1pPr>
            <a:lvl2pPr marL="914400" lvl="1" indent="-30797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50"/>
              <a:buChar char="○"/>
              <a:defRPr sz="1250">
                <a:solidFill>
                  <a:schemeClr val="lt1"/>
                </a:solidFill>
              </a:defRPr>
            </a:lvl2pPr>
            <a:lvl3pPr marL="1371600" lvl="2" indent="-30797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50"/>
              <a:buChar char="■"/>
              <a:defRPr sz="1250">
                <a:solidFill>
                  <a:schemeClr val="lt1"/>
                </a:solidFill>
              </a:defRPr>
            </a:lvl3pPr>
            <a:lvl4pPr marL="1828800" lvl="3" indent="-30797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50"/>
              <a:buChar char="●"/>
              <a:defRPr sz="1250">
                <a:solidFill>
                  <a:schemeClr val="lt1"/>
                </a:solidFill>
              </a:defRPr>
            </a:lvl4pPr>
            <a:lvl5pPr marL="2286000" lvl="4" indent="-30797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50"/>
              <a:buChar char="○"/>
              <a:defRPr sz="1250">
                <a:solidFill>
                  <a:schemeClr val="lt1"/>
                </a:solidFill>
              </a:defRPr>
            </a:lvl5pPr>
            <a:lvl6pPr marL="2743200" lvl="5" indent="-30797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50"/>
              <a:buChar char="■"/>
              <a:defRPr sz="1250">
                <a:solidFill>
                  <a:schemeClr val="lt1"/>
                </a:solidFill>
              </a:defRPr>
            </a:lvl6pPr>
            <a:lvl7pPr marL="3200400" lvl="6" indent="-30797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50"/>
              <a:buChar char="●"/>
              <a:defRPr sz="1250">
                <a:solidFill>
                  <a:schemeClr val="lt1"/>
                </a:solidFill>
              </a:defRPr>
            </a:lvl7pPr>
            <a:lvl8pPr marL="3657600" lvl="7" indent="-30797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50"/>
              <a:buChar char="○"/>
              <a:defRPr sz="1250">
                <a:solidFill>
                  <a:schemeClr val="lt1"/>
                </a:solidFill>
              </a:defRPr>
            </a:lvl8pPr>
            <a:lvl9pPr marL="4114800" lvl="8" indent="-307975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50"/>
              <a:buChar char="■"/>
              <a:defRPr sz="12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11700" y="380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4836325" y="1417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4836325" y="2251800"/>
            <a:ext cx="2697000" cy="19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ctrTitle"/>
          </p:nvPr>
        </p:nvSpPr>
        <p:spPr>
          <a:xfrm>
            <a:off x="1898915" y="1228952"/>
            <a:ext cx="22989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1898929" y="1613802"/>
            <a:ext cx="25674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title" idx="2"/>
          </p:nvPr>
        </p:nvSpPr>
        <p:spPr>
          <a:xfrm>
            <a:off x="860815" y="1410152"/>
            <a:ext cx="9201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ctrTitle" idx="3"/>
          </p:nvPr>
        </p:nvSpPr>
        <p:spPr>
          <a:xfrm>
            <a:off x="1898915" y="2772350"/>
            <a:ext cx="22989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4"/>
          </p:nvPr>
        </p:nvSpPr>
        <p:spPr>
          <a:xfrm>
            <a:off x="1898929" y="3157200"/>
            <a:ext cx="25674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 idx="5"/>
          </p:nvPr>
        </p:nvSpPr>
        <p:spPr>
          <a:xfrm>
            <a:off x="860815" y="2953550"/>
            <a:ext cx="9201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ctrTitle" idx="6"/>
          </p:nvPr>
        </p:nvSpPr>
        <p:spPr>
          <a:xfrm>
            <a:off x="5553888" y="1228952"/>
            <a:ext cx="22989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7"/>
          </p:nvPr>
        </p:nvSpPr>
        <p:spPr>
          <a:xfrm>
            <a:off x="5553901" y="1613802"/>
            <a:ext cx="25674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8"/>
          </p:nvPr>
        </p:nvSpPr>
        <p:spPr>
          <a:xfrm>
            <a:off x="4515788" y="1410152"/>
            <a:ext cx="9201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ctrTitle" idx="9"/>
          </p:nvPr>
        </p:nvSpPr>
        <p:spPr>
          <a:xfrm>
            <a:off x="5553888" y="2772350"/>
            <a:ext cx="22989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3"/>
          </p:nvPr>
        </p:nvSpPr>
        <p:spPr>
          <a:xfrm>
            <a:off x="5553901" y="3157200"/>
            <a:ext cx="25674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14"/>
          </p:nvPr>
        </p:nvSpPr>
        <p:spPr>
          <a:xfrm>
            <a:off x="4515788" y="2953550"/>
            <a:ext cx="9201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jdhani"/>
              <a:buNone/>
              <a:defRPr sz="30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80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380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 ">
  <p:cSld name="TITLE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ctrTitle"/>
          </p:nvPr>
        </p:nvSpPr>
        <p:spPr>
          <a:xfrm>
            <a:off x="1552252" y="1671575"/>
            <a:ext cx="25848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jdhani"/>
              <a:buNone/>
              <a:defRPr sz="1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jdhani"/>
              <a:buNone/>
              <a:defRPr sz="1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jdhani"/>
              <a:buNone/>
              <a:defRPr sz="1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jdhani"/>
              <a:buNone/>
              <a:defRPr sz="1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jdhani"/>
              <a:buNone/>
              <a:defRPr sz="1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jdhani"/>
              <a:buNone/>
              <a:defRPr sz="1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jdhani"/>
              <a:buNone/>
              <a:defRPr sz="1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jdhani"/>
              <a:buNone/>
              <a:defRPr sz="1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1"/>
          </p:nvPr>
        </p:nvSpPr>
        <p:spPr>
          <a:xfrm>
            <a:off x="1552238" y="2279125"/>
            <a:ext cx="2584800" cy="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ctrTitle" idx="2"/>
          </p:nvPr>
        </p:nvSpPr>
        <p:spPr>
          <a:xfrm>
            <a:off x="5006971" y="1671575"/>
            <a:ext cx="25848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jdhani"/>
              <a:buNone/>
              <a:defRPr sz="1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jdhani"/>
              <a:buNone/>
              <a:defRPr sz="1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jdhani"/>
              <a:buNone/>
              <a:defRPr sz="1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jdhani"/>
              <a:buNone/>
              <a:defRPr sz="1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jdhani"/>
              <a:buNone/>
              <a:defRPr sz="1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jdhani"/>
              <a:buNone/>
              <a:defRPr sz="1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jdhani"/>
              <a:buNone/>
              <a:defRPr sz="1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jdhani"/>
              <a:buNone/>
              <a:defRPr sz="1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3"/>
          </p:nvPr>
        </p:nvSpPr>
        <p:spPr>
          <a:xfrm>
            <a:off x="5006965" y="2279125"/>
            <a:ext cx="2584800" cy="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 idx="4"/>
          </p:nvPr>
        </p:nvSpPr>
        <p:spPr>
          <a:xfrm>
            <a:off x="311700" y="380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311700" y="380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subTitle" idx="1"/>
          </p:nvPr>
        </p:nvSpPr>
        <p:spPr>
          <a:xfrm>
            <a:off x="1061150" y="1437325"/>
            <a:ext cx="23085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2"/>
          </p:nvPr>
        </p:nvSpPr>
        <p:spPr>
          <a:xfrm>
            <a:off x="1061150" y="2360275"/>
            <a:ext cx="3686700" cy="22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title"/>
          </p:nvPr>
        </p:nvSpPr>
        <p:spPr>
          <a:xfrm>
            <a:off x="311700" y="380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ajdhani"/>
              <a:buNone/>
              <a:defRPr sz="2800" b="1" i="0" u="none" strike="noStrike" cap="none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"/>
              <a:buChar char="●"/>
              <a:defRPr sz="1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○"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■"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●"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○"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■"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●"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○"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rchivo"/>
              <a:buChar char="■"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7"/>
          <p:cNvSpPr txBox="1">
            <a:spLocks noGrp="1"/>
          </p:cNvSpPr>
          <p:nvPr>
            <p:ph type="ctrTitle"/>
          </p:nvPr>
        </p:nvSpPr>
        <p:spPr>
          <a:xfrm>
            <a:off x="1225600" y="587950"/>
            <a:ext cx="7122600" cy="12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" sz="2700"/>
              <a:t>The Real ORNL Automotive </a:t>
            </a:r>
            <a:r>
              <a:rPr lang="en" sz="2300"/>
              <a:t>Dynamometer Controller Area Network Intrusion Detection Dataset</a:t>
            </a:r>
            <a:endParaRPr sz="2300"/>
          </a:p>
        </p:txBody>
      </p:sp>
      <p:sp>
        <p:nvSpPr>
          <p:cNvPr id="58" name="Google Shape;58;p17"/>
          <p:cNvSpPr/>
          <p:nvPr/>
        </p:nvSpPr>
        <p:spPr>
          <a:xfrm>
            <a:off x="4095068" y="384464"/>
            <a:ext cx="165000" cy="164700"/>
          </a:xfrm>
          <a:prstGeom prst="donut">
            <a:avLst>
              <a:gd name="adj" fmla="val 11636"/>
            </a:avLst>
          </a:prstGeom>
          <a:solidFill>
            <a:schemeClr val="dk1"/>
          </a:solidFill>
          <a:ln>
            <a:noFill/>
          </a:ln>
          <a:effectLst>
            <a:outerShdw blurRad="114300" dist="19050" dir="5400000" algn="bl" rotWithShape="0">
              <a:srgbClr val="00FFFF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7"/>
          <p:cNvSpPr/>
          <p:nvPr/>
        </p:nvSpPr>
        <p:spPr>
          <a:xfrm>
            <a:off x="4323318" y="384464"/>
            <a:ext cx="165000" cy="164700"/>
          </a:xfrm>
          <a:prstGeom prst="donut">
            <a:avLst>
              <a:gd name="adj" fmla="val 11636"/>
            </a:avLst>
          </a:prstGeom>
          <a:solidFill>
            <a:schemeClr val="dk1"/>
          </a:solidFill>
          <a:ln>
            <a:noFill/>
          </a:ln>
          <a:effectLst>
            <a:outerShdw blurRad="114300" dist="19050" dir="5400000" algn="bl" rotWithShape="0">
              <a:srgbClr val="00FFFF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7"/>
          <p:cNvSpPr/>
          <p:nvPr/>
        </p:nvSpPr>
        <p:spPr>
          <a:xfrm>
            <a:off x="4551568" y="384464"/>
            <a:ext cx="165000" cy="164700"/>
          </a:xfrm>
          <a:prstGeom prst="donut">
            <a:avLst>
              <a:gd name="adj" fmla="val 11636"/>
            </a:avLst>
          </a:prstGeom>
          <a:solidFill>
            <a:schemeClr val="dk1"/>
          </a:solidFill>
          <a:ln>
            <a:noFill/>
          </a:ln>
          <a:effectLst>
            <a:outerShdw blurRad="114300" dist="19050" dir="5400000" algn="bl" rotWithShape="0">
              <a:srgbClr val="00FFFF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7"/>
          <p:cNvSpPr/>
          <p:nvPr/>
        </p:nvSpPr>
        <p:spPr>
          <a:xfrm>
            <a:off x="4125891" y="1884747"/>
            <a:ext cx="165000" cy="164700"/>
          </a:xfrm>
          <a:prstGeom prst="donut">
            <a:avLst>
              <a:gd name="adj" fmla="val 11636"/>
            </a:avLst>
          </a:prstGeom>
          <a:solidFill>
            <a:schemeClr val="dk1"/>
          </a:solidFill>
          <a:ln>
            <a:noFill/>
          </a:ln>
          <a:effectLst>
            <a:outerShdw blurRad="114300" dist="19050" dir="5400000" algn="bl" rotWithShape="0">
              <a:srgbClr val="00FFFF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7"/>
          <p:cNvSpPr/>
          <p:nvPr/>
        </p:nvSpPr>
        <p:spPr>
          <a:xfrm>
            <a:off x="4354141" y="1884747"/>
            <a:ext cx="165000" cy="164700"/>
          </a:xfrm>
          <a:prstGeom prst="donut">
            <a:avLst>
              <a:gd name="adj" fmla="val 11636"/>
            </a:avLst>
          </a:prstGeom>
          <a:solidFill>
            <a:schemeClr val="dk1"/>
          </a:solidFill>
          <a:ln>
            <a:noFill/>
          </a:ln>
          <a:effectLst>
            <a:outerShdw blurRad="114300" dist="19050" dir="5400000" algn="bl" rotWithShape="0">
              <a:srgbClr val="00FFFF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7"/>
          <p:cNvSpPr/>
          <p:nvPr/>
        </p:nvSpPr>
        <p:spPr>
          <a:xfrm>
            <a:off x="4582391" y="1884747"/>
            <a:ext cx="165000" cy="164700"/>
          </a:xfrm>
          <a:prstGeom prst="donut">
            <a:avLst>
              <a:gd name="adj" fmla="val 11636"/>
            </a:avLst>
          </a:prstGeom>
          <a:solidFill>
            <a:schemeClr val="dk1"/>
          </a:solidFill>
          <a:ln>
            <a:noFill/>
          </a:ln>
          <a:effectLst>
            <a:outerShdw blurRad="114300" dist="19050" dir="5400000" algn="bl" rotWithShape="0">
              <a:srgbClr val="00FFFF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7"/>
          <p:cNvSpPr txBox="1"/>
          <p:nvPr/>
        </p:nvSpPr>
        <p:spPr>
          <a:xfrm>
            <a:off x="3442750" y="2501428"/>
            <a:ext cx="268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 sz="11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Hifza M.Anwar - 63110</a:t>
            </a:r>
            <a:endParaRPr sz="1800"/>
          </a:p>
        </p:txBody>
      </p:sp>
      <p:sp>
        <p:nvSpPr>
          <p:cNvPr id="65" name="Google Shape;65;p17"/>
          <p:cNvSpPr txBox="1"/>
          <p:nvPr/>
        </p:nvSpPr>
        <p:spPr>
          <a:xfrm>
            <a:off x="1863252" y="3704475"/>
            <a:ext cx="3822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716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2"/>
                </a:solidFill>
              </a:rPr>
              <a:t>Dr.Salman Khan</a:t>
            </a:r>
            <a:endParaRPr sz="1600"/>
          </a:p>
        </p:txBody>
      </p:sp>
      <p:sp>
        <p:nvSpPr>
          <p:cNvPr id="66" name="Google Shape;66;p17"/>
          <p:cNvSpPr txBox="1"/>
          <p:nvPr/>
        </p:nvSpPr>
        <p:spPr>
          <a:xfrm>
            <a:off x="1800000" y="3323650"/>
            <a:ext cx="4508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2"/>
                </a:solidFill>
              </a:rPr>
              <a:t>         	 </a:t>
            </a:r>
            <a:r>
              <a:rPr lang="en" sz="23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Supervised By:</a:t>
            </a:r>
            <a:endParaRPr sz="18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/>
          <p:nvPr/>
        </p:nvSpPr>
        <p:spPr>
          <a:xfrm>
            <a:off x="3587836" y="1876360"/>
            <a:ext cx="377400" cy="2002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6"/>
          <p:cNvSpPr txBox="1">
            <a:spLocks noGrp="1"/>
          </p:cNvSpPr>
          <p:nvPr>
            <p:ph type="title"/>
          </p:nvPr>
        </p:nvSpPr>
        <p:spPr>
          <a:xfrm>
            <a:off x="3459136" y="1451160"/>
            <a:ext cx="6348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400">
                <a:solidFill>
                  <a:schemeClr val="dk1"/>
                </a:solidFill>
              </a:rPr>
              <a:t>79%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54" name="Google Shape;154;p26"/>
          <p:cNvSpPr/>
          <p:nvPr/>
        </p:nvSpPr>
        <p:spPr>
          <a:xfrm>
            <a:off x="4009311" y="1876360"/>
            <a:ext cx="377400" cy="2002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title"/>
          </p:nvPr>
        </p:nvSpPr>
        <p:spPr>
          <a:xfrm>
            <a:off x="3880611" y="1451160"/>
            <a:ext cx="6348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400">
                <a:solidFill>
                  <a:schemeClr val="dk1"/>
                </a:solidFill>
              </a:rPr>
              <a:t>60%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4423998" y="1876360"/>
            <a:ext cx="377400" cy="2002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xfrm>
            <a:off x="4295298" y="1451160"/>
            <a:ext cx="6348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400">
                <a:solidFill>
                  <a:schemeClr val="dk1"/>
                </a:solidFill>
              </a:rPr>
              <a:t>60%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58" name="Google Shape;158;p26"/>
          <p:cNvSpPr/>
          <p:nvPr/>
        </p:nvSpPr>
        <p:spPr>
          <a:xfrm>
            <a:off x="4845473" y="1884219"/>
            <a:ext cx="377400" cy="2002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6"/>
          <p:cNvSpPr txBox="1">
            <a:spLocks noGrp="1"/>
          </p:cNvSpPr>
          <p:nvPr>
            <p:ph type="title"/>
          </p:nvPr>
        </p:nvSpPr>
        <p:spPr>
          <a:xfrm>
            <a:off x="4716773" y="1459019"/>
            <a:ext cx="6348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400">
                <a:solidFill>
                  <a:schemeClr val="dk1"/>
                </a:solidFill>
              </a:rPr>
              <a:t>20%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60" name="Google Shape;160;p26"/>
          <p:cNvSpPr/>
          <p:nvPr/>
        </p:nvSpPr>
        <p:spPr>
          <a:xfrm>
            <a:off x="3587836" y="2156873"/>
            <a:ext cx="377400" cy="17220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6"/>
          <p:cNvSpPr/>
          <p:nvPr/>
        </p:nvSpPr>
        <p:spPr>
          <a:xfrm>
            <a:off x="4009311" y="2374697"/>
            <a:ext cx="377400" cy="15042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6"/>
          <p:cNvSpPr/>
          <p:nvPr/>
        </p:nvSpPr>
        <p:spPr>
          <a:xfrm>
            <a:off x="4423998" y="2751122"/>
            <a:ext cx="377400" cy="11280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6"/>
          <p:cNvSpPr/>
          <p:nvPr/>
        </p:nvSpPr>
        <p:spPr>
          <a:xfrm>
            <a:off x="4845473" y="3081744"/>
            <a:ext cx="377400" cy="8049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4779948" y="3933140"/>
            <a:ext cx="6348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Archivo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SVM</a:t>
            </a:r>
            <a:endParaRPr/>
          </a:p>
        </p:txBody>
      </p:sp>
      <p:sp>
        <p:nvSpPr>
          <p:cNvPr id="165" name="Google Shape;165;p26"/>
          <p:cNvSpPr txBox="1"/>
          <p:nvPr/>
        </p:nvSpPr>
        <p:spPr>
          <a:xfrm>
            <a:off x="4349098" y="3924260"/>
            <a:ext cx="6348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Archivo"/>
              <a:buNone/>
            </a:pPr>
            <a:r>
              <a:rPr lang="en" sz="1200"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RF</a:t>
            </a:r>
            <a:endParaRPr/>
          </a:p>
        </p:txBody>
      </p:sp>
      <p:sp>
        <p:nvSpPr>
          <p:cNvPr id="166" name="Google Shape;166;p26"/>
          <p:cNvSpPr txBox="1"/>
          <p:nvPr/>
        </p:nvSpPr>
        <p:spPr>
          <a:xfrm>
            <a:off x="3988211" y="3924260"/>
            <a:ext cx="6348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Archivo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DT</a:t>
            </a:r>
            <a:endParaRPr/>
          </a:p>
        </p:txBody>
      </p:sp>
      <p:sp>
        <p:nvSpPr>
          <p:cNvPr id="167" name="Google Shape;167;p26"/>
          <p:cNvSpPr txBox="1"/>
          <p:nvPr/>
        </p:nvSpPr>
        <p:spPr>
          <a:xfrm>
            <a:off x="3500036" y="3916247"/>
            <a:ext cx="6348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Archivo"/>
              <a:buNone/>
            </a:pPr>
            <a:r>
              <a:rPr lang="en" sz="1200"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KNN</a:t>
            </a:r>
            <a:endParaRPr/>
          </a:p>
        </p:txBody>
      </p:sp>
      <p:sp>
        <p:nvSpPr>
          <p:cNvPr id="168" name="Google Shape;168;p26"/>
          <p:cNvSpPr txBox="1"/>
          <p:nvPr/>
        </p:nvSpPr>
        <p:spPr>
          <a:xfrm>
            <a:off x="187009" y="60205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jdhani"/>
              <a:buNone/>
            </a:pPr>
            <a:r>
              <a:rPr lang="en"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KNN</a:t>
            </a:r>
            <a:r>
              <a:rPr lang="en" sz="2100" b="1" i="0" u="none" strike="noStrike" cap="none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 achieved the highest accuracy</a:t>
            </a:r>
            <a:r>
              <a:rPr lang="en"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 for fuzzing_attack_2</a:t>
            </a:r>
            <a:endParaRPr sz="2100" b="1" i="0" u="none" strike="noStrike" cap="none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69" name="Google Shape;169;p26"/>
          <p:cNvSpPr/>
          <p:nvPr/>
        </p:nvSpPr>
        <p:spPr>
          <a:xfrm>
            <a:off x="1041550" y="806050"/>
            <a:ext cx="165000" cy="164700"/>
          </a:xfrm>
          <a:prstGeom prst="donut">
            <a:avLst>
              <a:gd name="adj" fmla="val 11636"/>
            </a:avLst>
          </a:prstGeom>
          <a:solidFill>
            <a:schemeClr val="dk1"/>
          </a:solidFill>
          <a:ln>
            <a:noFill/>
          </a:ln>
          <a:effectLst>
            <a:outerShdw blurRad="114300" dist="19050" dir="5400000" algn="bl" rotWithShape="0">
              <a:srgbClr val="00FFFF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6"/>
          <p:cNvSpPr/>
          <p:nvPr/>
        </p:nvSpPr>
        <p:spPr>
          <a:xfrm>
            <a:off x="7624650" y="806056"/>
            <a:ext cx="165000" cy="164700"/>
          </a:xfrm>
          <a:prstGeom prst="donut">
            <a:avLst>
              <a:gd name="adj" fmla="val 11636"/>
            </a:avLst>
          </a:prstGeom>
          <a:solidFill>
            <a:schemeClr val="dk1"/>
          </a:solidFill>
          <a:ln>
            <a:noFill/>
          </a:ln>
          <a:effectLst>
            <a:outerShdw blurRad="114300" dist="19050" dir="5400000" algn="bl" rotWithShape="0">
              <a:srgbClr val="00FFFF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/>
          <p:nvPr/>
        </p:nvSpPr>
        <p:spPr>
          <a:xfrm>
            <a:off x="3587836" y="1876360"/>
            <a:ext cx="377400" cy="2002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7"/>
          <p:cNvSpPr txBox="1">
            <a:spLocks noGrp="1"/>
          </p:cNvSpPr>
          <p:nvPr>
            <p:ph type="title"/>
          </p:nvPr>
        </p:nvSpPr>
        <p:spPr>
          <a:xfrm>
            <a:off x="3459136" y="1451160"/>
            <a:ext cx="6348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400" dirty="0" smtClean="0">
                <a:solidFill>
                  <a:schemeClr val="dk1"/>
                </a:solidFill>
              </a:rPr>
              <a:t>76%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177" name="Google Shape;177;p27"/>
          <p:cNvSpPr/>
          <p:nvPr/>
        </p:nvSpPr>
        <p:spPr>
          <a:xfrm>
            <a:off x="4009311" y="1876360"/>
            <a:ext cx="377400" cy="2002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7"/>
          <p:cNvSpPr txBox="1">
            <a:spLocks noGrp="1"/>
          </p:cNvSpPr>
          <p:nvPr>
            <p:ph type="title"/>
          </p:nvPr>
        </p:nvSpPr>
        <p:spPr>
          <a:xfrm>
            <a:off x="3880611" y="1451160"/>
            <a:ext cx="6348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400" dirty="0" smtClean="0">
                <a:solidFill>
                  <a:schemeClr val="dk1"/>
                </a:solidFill>
              </a:rPr>
              <a:t>65%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179" name="Google Shape;179;p27"/>
          <p:cNvSpPr/>
          <p:nvPr/>
        </p:nvSpPr>
        <p:spPr>
          <a:xfrm>
            <a:off x="4423998" y="1876360"/>
            <a:ext cx="377400" cy="2002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7"/>
          <p:cNvSpPr txBox="1">
            <a:spLocks noGrp="1"/>
          </p:cNvSpPr>
          <p:nvPr>
            <p:ph type="title"/>
          </p:nvPr>
        </p:nvSpPr>
        <p:spPr>
          <a:xfrm>
            <a:off x="4295298" y="1451160"/>
            <a:ext cx="6348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400" dirty="0" smtClean="0">
                <a:solidFill>
                  <a:schemeClr val="dk1"/>
                </a:solidFill>
              </a:rPr>
              <a:t>55%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181" name="Google Shape;181;p27"/>
          <p:cNvSpPr/>
          <p:nvPr/>
        </p:nvSpPr>
        <p:spPr>
          <a:xfrm>
            <a:off x="4845473" y="1884219"/>
            <a:ext cx="377400" cy="2002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7"/>
          <p:cNvSpPr txBox="1">
            <a:spLocks noGrp="1"/>
          </p:cNvSpPr>
          <p:nvPr>
            <p:ph type="title"/>
          </p:nvPr>
        </p:nvSpPr>
        <p:spPr>
          <a:xfrm>
            <a:off x="4716773" y="1459019"/>
            <a:ext cx="6348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400">
                <a:solidFill>
                  <a:schemeClr val="dk1"/>
                </a:solidFill>
              </a:rPr>
              <a:t>20%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83" name="Google Shape;183;p27"/>
          <p:cNvSpPr/>
          <p:nvPr/>
        </p:nvSpPr>
        <p:spPr>
          <a:xfrm>
            <a:off x="3587836" y="2156873"/>
            <a:ext cx="377400" cy="17220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7"/>
          <p:cNvSpPr/>
          <p:nvPr/>
        </p:nvSpPr>
        <p:spPr>
          <a:xfrm>
            <a:off x="4009311" y="2374697"/>
            <a:ext cx="377400" cy="15042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7"/>
          <p:cNvSpPr/>
          <p:nvPr/>
        </p:nvSpPr>
        <p:spPr>
          <a:xfrm>
            <a:off x="4423998" y="2751122"/>
            <a:ext cx="377400" cy="11280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7"/>
          <p:cNvSpPr/>
          <p:nvPr/>
        </p:nvSpPr>
        <p:spPr>
          <a:xfrm>
            <a:off x="4845473" y="3081744"/>
            <a:ext cx="377400" cy="8049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7"/>
          <p:cNvSpPr txBox="1"/>
          <p:nvPr/>
        </p:nvSpPr>
        <p:spPr>
          <a:xfrm>
            <a:off x="4779948" y="3933140"/>
            <a:ext cx="6348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Archivo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SVM</a:t>
            </a:r>
            <a:endParaRPr/>
          </a:p>
        </p:txBody>
      </p:sp>
      <p:sp>
        <p:nvSpPr>
          <p:cNvPr id="188" name="Google Shape;188;p27"/>
          <p:cNvSpPr txBox="1"/>
          <p:nvPr/>
        </p:nvSpPr>
        <p:spPr>
          <a:xfrm>
            <a:off x="4349098" y="3924260"/>
            <a:ext cx="6348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Archivo"/>
              <a:buNone/>
            </a:pPr>
            <a:r>
              <a:rPr lang="en" sz="1200"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RF</a:t>
            </a:r>
            <a:endParaRPr/>
          </a:p>
        </p:txBody>
      </p:sp>
      <p:sp>
        <p:nvSpPr>
          <p:cNvPr id="189" name="Google Shape;189;p27"/>
          <p:cNvSpPr txBox="1"/>
          <p:nvPr/>
        </p:nvSpPr>
        <p:spPr>
          <a:xfrm>
            <a:off x="3988211" y="3924260"/>
            <a:ext cx="6348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Archivo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DT</a:t>
            </a:r>
            <a:endParaRPr/>
          </a:p>
        </p:txBody>
      </p:sp>
      <p:sp>
        <p:nvSpPr>
          <p:cNvPr id="190" name="Google Shape;190;p27"/>
          <p:cNvSpPr txBox="1"/>
          <p:nvPr/>
        </p:nvSpPr>
        <p:spPr>
          <a:xfrm>
            <a:off x="3500036" y="3916247"/>
            <a:ext cx="6348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Archivo"/>
              <a:buNone/>
            </a:pPr>
            <a:r>
              <a:rPr lang="en" sz="1200"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KNN</a:t>
            </a:r>
            <a:endParaRPr/>
          </a:p>
        </p:txBody>
      </p:sp>
      <p:sp>
        <p:nvSpPr>
          <p:cNvPr id="191" name="Google Shape;191;p27"/>
          <p:cNvSpPr txBox="1"/>
          <p:nvPr/>
        </p:nvSpPr>
        <p:spPr>
          <a:xfrm>
            <a:off x="187009" y="60205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jdhani"/>
              <a:buNone/>
            </a:pPr>
            <a:r>
              <a:rPr lang="en"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KNN</a:t>
            </a:r>
            <a:r>
              <a:rPr lang="en" sz="2100" b="1" i="0" u="none" strike="noStrike" cap="none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 achieved the highest accuracy</a:t>
            </a:r>
            <a:r>
              <a:rPr lang="en"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 for fuzzing_attack_3</a:t>
            </a:r>
            <a:endParaRPr sz="2100" b="1" i="0" u="none" strike="noStrike" cap="none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92" name="Google Shape;192;p27"/>
          <p:cNvSpPr/>
          <p:nvPr/>
        </p:nvSpPr>
        <p:spPr>
          <a:xfrm>
            <a:off x="1041550" y="806050"/>
            <a:ext cx="165000" cy="164700"/>
          </a:xfrm>
          <a:prstGeom prst="donut">
            <a:avLst>
              <a:gd name="adj" fmla="val 11636"/>
            </a:avLst>
          </a:prstGeom>
          <a:solidFill>
            <a:schemeClr val="dk1"/>
          </a:solidFill>
          <a:ln>
            <a:noFill/>
          </a:ln>
          <a:effectLst>
            <a:outerShdw blurRad="114300" dist="19050" dir="5400000" algn="bl" rotWithShape="0">
              <a:srgbClr val="00FFFF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7"/>
          <p:cNvSpPr/>
          <p:nvPr/>
        </p:nvSpPr>
        <p:spPr>
          <a:xfrm>
            <a:off x="7624650" y="806056"/>
            <a:ext cx="165000" cy="164700"/>
          </a:xfrm>
          <a:prstGeom prst="donut">
            <a:avLst>
              <a:gd name="adj" fmla="val 11636"/>
            </a:avLst>
          </a:prstGeom>
          <a:solidFill>
            <a:schemeClr val="dk1"/>
          </a:solidFill>
          <a:ln>
            <a:noFill/>
          </a:ln>
          <a:effectLst>
            <a:outerShdw blurRad="114300" dist="19050" dir="5400000" algn="bl" rotWithShape="0">
              <a:srgbClr val="00FFFF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>
            <a:spLocks noGrp="1"/>
          </p:cNvSpPr>
          <p:nvPr>
            <p:ph type="title"/>
          </p:nvPr>
        </p:nvSpPr>
        <p:spPr>
          <a:xfrm>
            <a:off x="1205345" y="639528"/>
            <a:ext cx="6494346" cy="51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600"/>
              <a:t>It was created after all training and testing of algorithms on the dataset</a:t>
            </a:r>
            <a:endParaRPr sz="1600"/>
          </a:p>
        </p:txBody>
      </p:sp>
      <p:sp>
        <p:nvSpPr>
          <p:cNvPr id="199" name="Google Shape;199;p28"/>
          <p:cNvSpPr txBox="1">
            <a:spLocks noGrp="1"/>
          </p:cNvSpPr>
          <p:nvPr>
            <p:ph type="ctrTitle" idx="4294967295"/>
          </p:nvPr>
        </p:nvSpPr>
        <p:spPr>
          <a:xfrm>
            <a:off x="983398" y="1398950"/>
            <a:ext cx="22368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ajdhani"/>
              <a:buNone/>
            </a:pPr>
            <a:r>
              <a:rPr lang="en" sz="18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OBSERVATION</a:t>
            </a:r>
            <a:endParaRPr sz="1800" b="1" i="0" u="none" strike="noStrike" cap="none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00" name="Google Shape;200;p28"/>
          <p:cNvSpPr txBox="1">
            <a:spLocks noGrp="1"/>
          </p:cNvSpPr>
          <p:nvPr>
            <p:ph type="subTitle" idx="4294967295"/>
          </p:nvPr>
        </p:nvSpPr>
        <p:spPr>
          <a:xfrm>
            <a:off x="983402" y="1783800"/>
            <a:ext cx="2236800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Archivo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Without hyperparameter tuning</a:t>
            </a:r>
            <a:endParaRPr sz="1200" b="0" i="0" u="none" strike="noStrike" cap="non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01" name="Google Shape;201;p28"/>
          <p:cNvSpPr txBox="1">
            <a:spLocks noGrp="1"/>
          </p:cNvSpPr>
          <p:nvPr>
            <p:ph type="ctrTitle" idx="4294967295"/>
          </p:nvPr>
        </p:nvSpPr>
        <p:spPr>
          <a:xfrm>
            <a:off x="983398" y="2513750"/>
            <a:ext cx="22368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ajdhani"/>
              <a:buNone/>
            </a:pPr>
            <a:r>
              <a:rPr lang="en" sz="18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CROSS VALIDATION</a:t>
            </a:r>
            <a:endParaRPr sz="1800" b="1" i="0" u="none" strike="noStrike" cap="none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02" name="Google Shape;202;p28"/>
          <p:cNvSpPr txBox="1">
            <a:spLocks noGrp="1"/>
          </p:cNvSpPr>
          <p:nvPr>
            <p:ph type="subTitle" idx="4294967295"/>
          </p:nvPr>
        </p:nvSpPr>
        <p:spPr>
          <a:xfrm>
            <a:off x="983402" y="2898600"/>
            <a:ext cx="2236800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Archivo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Using k folds cross validation</a:t>
            </a:r>
            <a:endParaRPr sz="1200" b="0" i="0" u="none" strike="noStrike" cap="non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03" name="Google Shape;203;p28"/>
          <p:cNvSpPr txBox="1">
            <a:spLocks noGrp="1"/>
          </p:cNvSpPr>
          <p:nvPr>
            <p:ph type="ctrTitle" idx="4294967295"/>
          </p:nvPr>
        </p:nvSpPr>
        <p:spPr>
          <a:xfrm>
            <a:off x="983398" y="3628550"/>
            <a:ext cx="22368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ajdhani"/>
              <a:buNone/>
            </a:pPr>
            <a:endParaRPr sz="1800" b="1" i="0" u="none" strike="noStrike" cap="none" dirty="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04" name="Google Shape;204;p28"/>
          <p:cNvSpPr txBox="1">
            <a:spLocks noGrp="1"/>
          </p:cNvSpPr>
          <p:nvPr>
            <p:ph type="subTitle" idx="4294967295"/>
          </p:nvPr>
        </p:nvSpPr>
        <p:spPr>
          <a:xfrm>
            <a:off x="983402" y="4013400"/>
            <a:ext cx="2236800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Archivo"/>
              <a:buNone/>
            </a:pPr>
            <a:endParaRPr sz="1200" b="0" i="0" u="none" strike="noStrike" cap="none" dirty="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05" name="Google Shape;205;p28"/>
          <p:cNvSpPr txBox="1">
            <a:spLocks noGrp="1"/>
          </p:cNvSpPr>
          <p:nvPr>
            <p:ph type="ctrTitle" idx="4294967295"/>
          </p:nvPr>
        </p:nvSpPr>
        <p:spPr>
          <a:xfrm>
            <a:off x="5923798" y="1398950"/>
            <a:ext cx="22368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ajdhani"/>
              <a:buNone/>
            </a:pPr>
            <a:r>
              <a:rPr lang="en" sz="18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PARAMETERIZATION</a:t>
            </a:r>
            <a:endParaRPr sz="2100" b="1" i="0" u="none" strike="noStrike" cap="none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06" name="Google Shape;206;p28"/>
          <p:cNvSpPr txBox="1">
            <a:spLocks noGrp="1"/>
          </p:cNvSpPr>
          <p:nvPr>
            <p:ph type="subTitle" idx="4294967295"/>
          </p:nvPr>
        </p:nvSpPr>
        <p:spPr>
          <a:xfrm>
            <a:off x="5923802" y="1783800"/>
            <a:ext cx="2236800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Archivo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With hyperparameter tuning feature selection</a:t>
            </a:r>
            <a:endParaRPr sz="1200" b="0" i="0" u="none" strike="noStrike" cap="non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07" name="Google Shape;207;p28"/>
          <p:cNvSpPr txBox="1">
            <a:spLocks noGrp="1"/>
          </p:cNvSpPr>
          <p:nvPr>
            <p:ph type="ctrTitle" idx="4294967295"/>
          </p:nvPr>
        </p:nvSpPr>
        <p:spPr>
          <a:xfrm>
            <a:off x="5923798" y="2513750"/>
            <a:ext cx="22368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ajdhani"/>
              <a:buNone/>
            </a:pPr>
            <a:r>
              <a:rPr lang="en" sz="18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GRID SEARCH</a:t>
            </a:r>
            <a:endParaRPr sz="1800" b="1" i="0" u="none" strike="noStrike" cap="none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08" name="Google Shape;208;p28"/>
          <p:cNvSpPr txBox="1">
            <a:spLocks noGrp="1"/>
          </p:cNvSpPr>
          <p:nvPr>
            <p:ph type="subTitle" idx="4294967295"/>
          </p:nvPr>
        </p:nvSpPr>
        <p:spPr>
          <a:xfrm>
            <a:off x="5923802" y="2898600"/>
            <a:ext cx="2236800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Archivo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Using grid of parameters </a:t>
            </a:r>
            <a:r>
              <a:rPr lang="en" sz="1200"/>
              <a:t>combinations</a:t>
            </a:r>
            <a:endParaRPr sz="1200" b="0" i="0" u="none" strike="noStrike" cap="non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09" name="Google Shape;209;p28"/>
          <p:cNvSpPr txBox="1">
            <a:spLocks noGrp="1"/>
          </p:cNvSpPr>
          <p:nvPr>
            <p:ph type="ctrTitle" idx="4294967295"/>
          </p:nvPr>
        </p:nvSpPr>
        <p:spPr>
          <a:xfrm>
            <a:off x="5923798" y="3628550"/>
            <a:ext cx="22368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ajdhani"/>
              <a:buNone/>
            </a:pPr>
            <a:endParaRPr sz="2100" b="1" i="0" u="none" strike="noStrike" cap="none" dirty="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10" name="Google Shape;210;p28"/>
          <p:cNvSpPr txBox="1">
            <a:spLocks noGrp="1"/>
          </p:cNvSpPr>
          <p:nvPr>
            <p:ph type="subTitle" idx="4294967295"/>
          </p:nvPr>
        </p:nvSpPr>
        <p:spPr>
          <a:xfrm>
            <a:off x="5923802" y="4013400"/>
            <a:ext cx="2236800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Archivo"/>
              <a:buNone/>
            </a:pPr>
            <a:endParaRPr sz="1200" b="0" i="0" u="none" strike="noStrike" cap="none" dirty="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11" name="Google Shape;211;p28"/>
          <p:cNvSpPr/>
          <p:nvPr/>
        </p:nvSpPr>
        <p:spPr>
          <a:xfrm>
            <a:off x="3546938" y="1485961"/>
            <a:ext cx="679500" cy="679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FFFF">
                <a:alpha val="2392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8"/>
          <p:cNvSpPr/>
          <p:nvPr/>
        </p:nvSpPr>
        <p:spPr>
          <a:xfrm>
            <a:off x="3546938" y="2604161"/>
            <a:ext cx="679500" cy="679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FFFF">
                <a:alpha val="2392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8"/>
          <p:cNvSpPr/>
          <p:nvPr/>
        </p:nvSpPr>
        <p:spPr>
          <a:xfrm>
            <a:off x="4917563" y="1485961"/>
            <a:ext cx="679500" cy="679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FFFF">
                <a:alpha val="2392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8"/>
          <p:cNvSpPr/>
          <p:nvPr/>
        </p:nvSpPr>
        <p:spPr>
          <a:xfrm>
            <a:off x="4917563" y="2604161"/>
            <a:ext cx="679500" cy="679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FFFF">
                <a:alpha val="2392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7" name="Google Shape;217;p28"/>
          <p:cNvCxnSpPr>
            <a:stCxn id="211" idx="3"/>
            <a:endCxn id="214" idx="1"/>
          </p:cNvCxnSpPr>
          <p:nvPr/>
        </p:nvCxnSpPr>
        <p:spPr>
          <a:xfrm>
            <a:off x="4226438" y="1825711"/>
            <a:ext cx="691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8" name="Google Shape;218;p28"/>
          <p:cNvCxnSpPr>
            <a:stCxn id="214" idx="2"/>
            <a:endCxn id="215" idx="0"/>
          </p:cNvCxnSpPr>
          <p:nvPr/>
        </p:nvCxnSpPr>
        <p:spPr>
          <a:xfrm>
            <a:off x="5257313" y="2165461"/>
            <a:ext cx="0" cy="43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9" name="Google Shape;219;p28"/>
          <p:cNvCxnSpPr>
            <a:stCxn id="215" idx="1"/>
            <a:endCxn id="212" idx="3"/>
          </p:cNvCxnSpPr>
          <p:nvPr/>
        </p:nvCxnSpPr>
        <p:spPr>
          <a:xfrm rot="10800000">
            <a:off x="4226363" y="2943911"/>
            <a:ext cx="691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22" name="Google Shape;222;p28"/>
          <p:cNvGrpSpPr/>
          <p:nvPr/>
        </p:nvGrpSpPr>
        <p:grpSpPr>
          <a:xfrm>
            <a:off x="3724945" y="1657771"/>
            <a:ext cx="352886" cy="350049"/>
            <a:chOff x="946175" y="3253275"/>
            <a:chExt cx="298550" cy="296150"/>
          </a:xfrm>
        </p:grpSpPr>
        <p:sp>
          <p:nvSpPr>
            <p:cNvPr id="223" name="Google Shape;223;p28"/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8"/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8"/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8"/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8"/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8" name="Google Shape;228;p28"/>
          <p:cNvGrpSpPr/>
          <p:nvPr/>
        </p:nvGrpSpPr>
        <p:grpSpPr>
          <a:xfrm>
            <a:off x="5081838" y="1634821"/>
            <a:ext cx="351024" cy="347301"/>
            <a:chOff x="946175" y="3619500"/>
            <a:chExt cx="296975" cy="293825"/>
          </a:xfrm>
        </p:grpSpPr>
        <p:sp>
          <p:nvSpPr>
            <p:cNvPr id="229" name="Google Shape;229;p28"/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8"/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8"/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8"/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8"/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8"/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0" name="Google Shape;240;p28"/>
          <p:cNvSpPr/>
          <p:nvPr/>
        </p:nvSpPr>
        <p:spPr>
          <a:xfrm>
            <a:off x="7512975" y="734264"/>
            <a:ext cx="165000" cy="164700"/>
          </a:xfrm>
          <a:prstGeom prst="donut">
            <a:avLst>
              <a:gd name="adj" fmla="val 11636"/>
            </a:avLst>
          </a:prstGeom>
          <a:solidFill>
            <a:schemeClr val="dk1"/>
          </a:solidFill>
          <a:ln>
            <a:noFill/>
          </a:ln>
          <a:effectLst>
            <a:outerShdw blurRad="114300" dist="19050" dir="5400000" algn="bl" rotWithShape="0">
              <a:srgbClr val="00FFFF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8"/>
          <p:cNvSpPr/>
          <p:nvPr/>
        </p:nvSpPr>
        <p:spPr>
          <a:xfrm>
            <a:off x="1205345" y="734264"/>
            <a:ext cx="165000" cy="164700"/>
          </a:xfrm>
          <a:prstGeom prst="donut">
            <a:avLst>
              <a:gd name="adj" fmla="val 11636"/>
            </a:avLst>
          </a:prstGeom>
          <a:solidFill>
            <a:schemeClr val="dk1"/>
          </a:solidFill>
          <a:ln>
            <a:noFill/>
          </a:ln>
          <a:effectLst>
            <a:outerShdw blurRad="114300" dist="19050" dir="5400000" algn="bl" rotWithShape="0">
              <a:srgbClr val="00FFFF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2" name="Google Shape;242;p28"/>
          <p:cNvGrpSpPr/>
          <p:nvPr/>
        </p:nvGrpSpPr>
        <p:grpSpPr>
          <a:xfrm>
            <a:off x="5079215" y="2732157"/>
            <a:ext cx="356205" cy="332885"/>
            <a:chOff x="-49397175" y="3192625"/>
            <a:chExt cx="300900" cy="281200"/>
          </a:xfrm>
        </p:grpSpPr>
        <p:sp>
          <p:nvSpPr>
            <p:cNvPr id="243" name="Google Shape;243;p28"/>
            <p:cNvSpPr/>
            <p:nvPr/>
          </p:nvSpPr>
          <p:spPr>
            <a:xfrm>
              <a:off x="-49325500" y="3297975"/>
              <a:ext cx="64625" cy="58500"/>
            </a:xfrm>
            <a:custGeom>
              <a:avLst/>
              <a:gdLst/>
              <a:ahLst/>
              <a:cxnLst/>
              <a:rect l="l" t="t" r="r" b="b"/>
              <a:pathLst>
                <a:path w="2585" h="2340" extrusionOk="0">
                  <a:moveTo>
                    <a:pt x="1045" y="1"/>
                  </a:moveTo>
                  <a:cubicBezTo>
                    <a:pt x="692" y="1"/>
                    <a:pt x="336" y="54"/>
                    <a:pt x="1" y="165"/>
                  </a:cubicBezTo>
                  <a:cubicBezTo>
                    <a:pt x="158" y="1079"/>
                    <a:pt x="694" y="1867"/>
                    <a:pt x="1482" y="2339"/>
                  </a:cubicBezTo>
                  <a:cubicBezTo>
                    <a:pt x="1639" y="1583"/>
                    <a:pt x="2017" y="890"/>
                    <a:pt x="2584" y="354"/>
                  </a:cubicBezTo>
                  <a:cubicBezTo>
                    <a:pt x="2126" y="126"/>
                    <a:pt x="1588" y="1"/>
                    <a:pt x="10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-49345975" y="3192625"/>
              <a:ext cx="199300" cy="103975"/>
            </a:xfrm>
            <a:custGeom>
              <a:avLst/>
              <a:gdLst/>
              <a:ahLst/>
              <a:cxnLst/>
              <a:rect l="l" t="t" r="r" b="b"/>
              <a:pathLst>
                <a:path w="7972" h="4159" extrusionOk="0">
                  <a:moveTo>
                    <a:pt x="3970" y="0"/>
                  </a:moveTo>
                  <a:cubicBezTo>
                    <a:pt x="1670" y="0"/>
                    <a:pt x="1" y="2048"/>
                    <a:pt x="127" y="3907"/>
                  </a:cubicBezTo>
                  <a:cubicBezTo>
                    <a:pt x="743" y="3639"/>
                    <a:pt x="1342" y="3513"/>
                    <a:pt x="1908" y="3513"/>
                  </a:cubicBezTo>
                  <a:cubicBezTo>
                    <a:pt x="2671" y="3513"/>
                    <a:pt x="3373" y="3743"/>
                    <a:pt x="3970" y="4159"/>
                  </a:cubicBezTo>
                  <a:cubicBezTo>
                    <a:pt x="4586" y="3743"/>
                    <a:pt x="5274" y="3513"/>
                    <a:pt x="6036" y="3513"/>
                  </a:cubicBezTo>
                  <a:cubicBezTo>
                    <a:pt x="6599" y="3513"/>
                    <a:pt x="7202" y="3639"/>
                    <a:pt x="7845" y="3907"/>
                  </a:cubicBezTo>
                  <a:cubicBezTo>
                    <a:pt x="7971" y="2048"/>
                    <a:pt x="6302" y="0"/>
                    <a:pt x="3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-49272725" y="3381650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2112" y="0"/>
                  </a:moveTo>
                  <a:cubicBezTo>
                    <a:pt x="1765" y="111"/>
                    <a:pt x="1403" y="166"/>
                    <a:pt x="1044" y="166"/>
                  </a:cubicBezTo>
                  <a:cubicBezTo>
                    <a:pt x="686" y="166"/>
                    <a:pt x="331" y="111"/>
                    <a:pt x="1" y="0"/>
                  </a:cubicBezTo>
                  <a:lnTo>
                    <a:pt x="1" y="0"/>
                  </a:lnTo>
                  <a:cubicBezTo>
                    <a:pt x="32" y="851"/>
                    <a:pt x="442" y="1576"/>
                    <a:pt x="1040" y="2143"/>
                  </a:cubicBezTo>
                  <a:cubicBezTo>
                    <a:pt x="1702" y="1576"/>
                    <a:pt x="2049" y="788"/>
                    <a:pt x="21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8"/>
            <p:cNvSpPr/>
            <p:nvPr/>
          </p:nvSpPr>
          <p:spPr>
            <a:xfrm>
              <a:off x="-49231775" y="3298075"/>
              <a:ext cx="63050" cy="58400"/>
            </a:xfrm>
            <a:custGeom>
              <a:avLst/>
              <a:gdLst/>
              <a:ahLst/>
              <a:cxnLst/>
              <a:rect l="l" t="t" r="r" b="b"/>
              <a:pathLst>
                <a:path w="2522" h="2336" extrusionOk="0">
                  <a:moveTo>
                    <a:pt x="1547" y="0"/>
                  </a:moveTo>
                  <a:cubicBezTo>
                    <a:pt x="1009" y="0"/>
                    <a:pt x="469" y="141"/>
                    <a:pt x="1" y="414"/>
                  </a:cubicBezTo>
                  <a:cubicBezTo>
                    <a:pt x="568" y="918"/>
                    <a:pt x="915" y="1611"/>
                    <a:pt x="1072" y="2335"/>
                  </a:cubicBezTo>
                  <a:cubicBezTo>
                    <a:pt x="1860" y="1863"/>
                    <a:pt x="2364" y="1075"/>
                    <a:pt x="2521" y="161"/>
                  </a:cubicBezTo>
                  <a:cubicBezTo>
                    <a:pt x="2209" y="53"/>
                    <a:pt x="1879" y="0"/>
                    <a:pt x="1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8"/>
            <p:cNvSpPr/>
            <p:nvPr/>
          </p:nvSpPr>
          <p:spPr>
            <a:xfrm>
              <a:off x="-49271925" y="3317850"/>
              <a:ext cx="48850" cy="49850"/>
            </a:xfrm>
            <a:custGeom>
              <a:avLst/>
              <a:gdLst/>
              <a:ahLst/>
              <a:cxnLst/>
              <a:rect l="l" t="t" r="r" b="b"/>
              <a:pathLst>
                <a:path w="1954" h="1994" extrusionOk="0">
                  <a:moveTo>
                    <a:pt x="977" y="1"/>
                  </a:moveTo>
                  <a:cubicBezTo>
                    <a:pt x="441" y="505"/>
                    <a:pt x="158" y="1040"/>
                    <a:pt x="0" y="1828"/>
                  </a:cubicBezTo>
                  <a:cubicBezTo>
                    <a:pt x="347" y="1938"/>
                    <a:pt x="670" y="1993"/>
                    <a:pt x="989" y="1993"/>
                  </a:cubicBezTo>
                  <a:cubicBezTo>
                    <a:pt x="1308" y="1993"/>
                    <a:pt x="1623" y="1938"/>
                    <a:pt x="1953" y="1828"/>
                  </a:cubicBezTo>
                  <a:cubicBezTo>
                    <a:pt x="1859" y="1103"/>
                    <a:pt x="1607" y="568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-49245950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3844" y="0"/>
                  </a:moveTo>
                  <a:cubicBezTo>
                    <a:pt x="3718" y="1670"/>
                    <a:pt x="2899" y="2773"/>
                    <a:pt x="1734" y="3371"/>
                  </a:cubicBezTo>
                  <a:cubicBezTo>
                    <a:pt x="1765" y="4537"/>
                    <a:pt x="1261" y="5734"/>
                    <a:pt x="1" y="6679"/>
                  </a:cubicBezTo>
                  <a:cubicBezTo>
                    <a:pt x="631" y="7057"/>
                    <a:pt x="1324" y="7310"/>
                    <a:pt x="2080" y="7310"/>
                  </a:cubicBezTo>
                  <a:cubicBezTo>
                    <a:pt x="4191" y="7310"/>
                    <a:pt x="5987" y="5577"/>
                    <a:pt x="5987" y="3434"/>
                  </a:cubicBezTo>
                  <a:cubicBezTo>
                    <a:pt x="5955" y="1985"/>
                    <a:pt x="5105" y="630"/>
                    <a:pt x="3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-49397175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2143" y="0"/>
                  </a:moveTo>
                  <a:cubicBezTo>
                    <a:pt x="852" y="694"/>
                    <a:pt x="1" y="1985"/>
                    <a:pt x="1" y="3434"/>
                  </a:cubicBezTo>
                  <a:cubicBezTo>
                    <a:pt x="1" y="5577"/>
                    <a:pt x="1797" y="7310"/>
                    <a:pt x="3908" y="7310"/>
                  </a:cubicBezTo>
                  <a:cubicBezTo>
                    <a:pt x="4664" y="7310"/>
                    <a:pt x="5357" y="7057"/>
                    <a:pt x="5987" y="6679"/>
                  </a:cubicBezTo>
                  <a:cubicBezTo>
                    <a:pt x="4727" y="5734"/>
                    <a:pt x="4223" y="4537"/>
                    <a:pt x="4254" y="3371"/>
                  </a:cubicBezTo>
                  <a:cubicBezTo>
                    <a:pt x="3088" y="2773"/>
                    <a:pt x="2301" y="1670"/>
                    <a:pt x="2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0" name="Google Shape;250;p28"/>
          <p:cNvGrpSpPr/>
          <p:nvPr/>
        </p:nvGrpSpPr>
        <p:grpSpPr>
          <a:xfrm>
            <a:off x="3709511" y="2758034"/>
            <a:ext cx="354341" cy="357596"/>
            <a:chOff x="-45673275" y="3199325"/>
            <a:chExt cx="299325" cy="302075"/>
          </a:xfrm>
        </p:grpSpPr>
        <p:sp>
          <p:nvSpPr>
            <p:cNvPr id="251" name="Google Shape;251;p28"/>
            <p:cNvSpPr/>
            <p:nvPr/>
          </p:nvSpPr>
          <p:spPr>
            <a:xfrm>
              <a:off x="-45672500" y="3199325"/>
              <a:ext cx="298550" cy="194175"/>
            </a:xfrm>
            <a:custGeom>
              <a:avLst/>
              <a:gdLst/>
              <a:ahLst/>
              <a:cxnLst/>
              <a:rect l="l" t="t" r="r" b="b"/>
              <a:pathLst>
                <a:path w="11942" h="7767" extrusionOk="0">
                  <a:moveTo>
                    <a:pt x="5947" y="0"/>
                  </a:moveTo>
                  <a:cubicBezTo>
                    <a:pt x="5884" y="0"/>
                    <a:pt x="5829" y="16"/>
                    <a:pt x="5798" y="47"/>
                  </a:cubicBezTo>
                  <a:lnTo>
                    <a:pt x="158" y="3607"/>
                  </a:lnTo>
                  <a:cubicBezTo>
                    <a:pt x="32" y="3670"/>
                    <a:pt x="1" y="3765"/>
                    <a:pt x="1" y="3922"/>
                  </a:cubicBezTo>
                  <a:cubicBezTo>
                    <a:pt x="1" y="4017"/>
                    <a:pt x="64" y="4143"/>
                    <a:pt x="158" y="4237"/>
                  </a:cubicBezTo>
                  <a:lnTo>
                    <a:pt x="5735" y="7735"/>
                  </a:lnTo>
                  <a:cubicBezTo>
                    <a:pt x="5798" y="7766"/>
                    <a:pt x="5861" y="7766"/>
                    <a:pt x="5955" y="7766"/>
                  </a:cubicBezTo>
                  <a:cubicBezTo>
                    <a:pt x="6018" y="7766"/>
                    <a:pt x="6050" y="7766"/>
                    <a:pt x="6144" y="7735"/>
                  </a:cubicBezTo>
                  <a:lnTo>
                    <a:pt x="11784" y="4237"/>
                  </a:lnTo>
                  <a:cubicBezTo>
                    <a:pt x="11878" y="4143"/>
                    <a:pt x="11941" y="4080"/>
                    <a:pt x="11941" y="3922"/>
                  </a:cubicBezTo>
                  <a:cubicBezTo>
                    <a:pt x="11941" y="3796"/>
                    <a:pt x="11847" y="3670"/>
                    <a:pt x="11784" y="3607"/>
                  </a:cubicBezTo>
                  <a:lnTo>
                    <a:pt x="6144" y="47"/>
                  </a:lnTo>
                  <a:cubicBezTo>
                    <a:pt x="6081" y="16"/>
                    <a:pt x="6010" y="0"/>
                    <a:pt x="59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-45673275" y="3387150"/>
              <a:ext cx="299325" cy="114250"/>
            </a:xfrm>
            <a:custGeom>
              <a:avLst/>
              <a:gdLst/>
              <a:ahLst/>
              <a:cxnLst/>
              <a:rect l="l" t="t" r="r" b="b"/>
              <a:pathLst>
                <a:path w="11973" h="4570" extrusionOk="0">
                  <a:moveTo>
                    <a:pt x="693" y="1"/>
                  </a:moveTo>
                  <a:lnTo>
                    <a:pt x="158" y="348"/>
                  </a:lnTo>
                  <a:cubicBezTo>
                    <a:pt x="32" y="411"/>
                    <a:pt x="0" y="505"/>
                    <a:pt x="0" y="663"/>
                  </a:cubicBezTo>
                  <a:cubicBezTo>
                    <a:pt x="0" y="789"/>
                    <a:pt x="63" y="883"/>
                    <a:pt x="158" y="978"/>
                  </a:cubicBezTo>
                  <a:lnTo>
                    <a:pt x="5797" y="4506"/>
                  </a:lnTo>
                  <a:cubicBezTo>
                    <a:pt x="5829" y="4569"/>
                    <a:pt x="5892" y="4569"/>
                    <a:pt x="5986" y="4569"/>
                  </a:cubicBezTo>
                  <a:cubicBezTo>
                    <a:pt x="6049" y="4569"/>
                    <a:pt x="6112" y="4569"/>
                    <a:pt x="6175" y="4506"/>
                  </a:cubicBezTo>
                  <a:lnTo>
                    <a:pt x="11815" y="978"/>
                  </a:lnTo>
                  <a:cubicBezTo>
                    <a:pt x="11941" y="883"/>
                    <a:pt x="11972" y="820"/>
                    <a:pt x="11972" y="663"/>
                  </a:cubicBezTo>
                  <a:cubicBezTo>
                    <a:pt x="11972" y="537"/>
                    <a:pt x="11878" y="411"/>
                    <a:pt x="11815" y="348"/>
                  </a:cubicBezTo>
                  <a:lnTo>
                    <a:pt x="11248" y="1"/>
                  </a:lnTo>
                  <a:lnTo>
                    <a:pt x="6175" y="3151"/>
                  </a:lnTo>
                  <a:cubicBezTo>
                    <a:pt x="6144" y="3183"/>
                    <a:pt x="6049" y="3183"/>
                    <a:pt x="5986" y="3183"/>
                  </a:cubicBezTo>
                  <a:cubicBezTo>
                    <a:pt x="5892" y="3183"/>
                    <a:pt x="5860" y="3183"/>
                    <a:pt x="5797" y="3151"/>
                  </a:cubicBezTo>
                  <a:lnTo>
                    <a:pt x="6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-45673275" y="3334400"/>
              <a:ext cx="299325" cy="113425"/>
            </a:xfrm>
            <a:custGeom>
              <a:avLst/>
              <a:gdLst/>
              <a:ahLst/>
              <a:cxnLst/>
              <a:rect l="l" t="t" r="r" b="b"/>
              <a:pathLst>
                <a:path w="11973" h="4537" extrusionOk="0">
                  <a:moveTo>
                    <a:pt x="693" y="0"/>
                  </a:moveTo>
                  <a:lnTo>
                    <a:pt x="158" y="378"/>
                  </a:lnTo>
                  <a:cubicBezTo>
                    <a:pt x="32" y="441"/>
                    <a:pt x="0" y="536"/>
                    <a:pt x="0" y="693"/>
                  </a:cubicBezTo>
                  <a:cubicBezTo>
                    <a:pt x="0" y="851"/>
                    <a:pt x="63" y="914"/>
                    <a:pt x="158" y="1008"/>
                  </a:cubicBezTo>
                  <a:lnTo>
                    <a:pt x="5797" y="4505"/>
                  </a:lnTo>
                  <a:cubicBezTo>
                    <a:pt x="5829" y="4537"/>
                    <a:pt x="5892" y="4537"/>
                    <a:pt x="5986" y="4537"/>
                  </a:cubicBezTo>
                  <a:cubicBezTo>
                    <a:pt x="6049" y="4537"/>
                    <a:pt x="6112" y="4537"/>
                    <a:pt x="6175" y="4505"/>
                  </a:cubicBezTo>
                  <a:lnTo>
                    <a:pt x="11815" y="1008"/>
                  </a:lnTo>
                  <a:cubicBezTo>
                    <a:pt x="11941" y="914"/>
                    <a:pt x="11972" y="851"/>
                    <a:pt x="11972" y="693"/>
                  </a:cubicBezTo>
                  <a:cubicBezTo>
                    <a:pt x="11972" y="536"/>
                    <a:pt x="11878" y="441"/>
                    <a:pt x="11815" y="378"/>
                  </a:cubicBezTo>
                  <a:lnTo>
                    <a:pt x="11248" y="0"/>
                  </a:lnTo>
                  <a:lnTo>
                    <a:pt x="6175" y="3214"/>
                  </a:lnTo>
                  <a:cubicBezTo>
                    <a:pt x="6144" y="3245"/>
                    <a:pt x="6049" y="3245"/>
                    <a:pt x="5986" y="3245"/>
                  </a:cubicBezTo>
                  <a:cubicBezTo>
                    <a:pt x="5892" y="3245"/>
                    <a:pt x="5860" y="3245"/>
                    <a:pt x="5797" y="321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>
            <a:spLocks noGrp="1"/>
          </p:cNvSpPr>
          <p:nvPr>
            <p:ph type="title"/>
          </p:nvPr>
        </p:nvSpPr>
        <p:spPr>
          <a:xfrm>
            <a:off x="311700" y="380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Visualization by graph</a:t>
            </a:r>
            <a:endParaRPr/>
          </a:p>
        </p:txBody>
      </p:sp>
      <p:sp>
        <p:nvSpPr>
          <p:cNvPr id="266" name="Google Shape;266;p29"/>
          <p:cNvSpPr/>
          <p:nvPr/>
        </p:nvSpPr>
        <p:spPr>
          <a:xfrm>
            <a:off x="2888614" y="584428"/>
            <a:ext cx="165000" cy="164700"/>
          </a:xfrm>
          <a:prstGeom prst="donut">
            <a:avLst>
              <a:gd name="adj" fmla="val 11636"/>
            </a:avLst>
          </a:prstGeom>
          <a:solidFill>
            <a:schemeClr val="dk1"/>
          </a:solidFill>
          <a:ln>
            <a:noFill/>
          </a:ln>
          <a:effectLst>
            <a:outerShdw blurRad="114300" dist="19050" dir="5400000" algn="bl" rotWithShape="0">
              <a:srgbClr val="00FFFF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9"/>
          <p:cNvSpPr/>
          <p:nvPr/>
        </p:nvSpPr>
        <p:spPr>
          <a:xfrm>
            <a:off x="6081372" y="584425"/>
            <a:ext cx="165000" cy="164700"/>
          </a:xfrm>
          <a:prstGeom prst="donut">
            <a:avLst>
              <a:gd name="adj" fmla="val 11636"/>
            </a:avLst>
          </a:prstGeom>
          <a:solidFill>
            <a:schemeClr val="dk1"/>
          </a:solidFill>
          <a:ln>
            <a:noFill/>
          </a:ln>
          <a:effectLst>
            <a:outerShdw blurRad="114300" dist="19050" dir="5400000" algn="bl" rotWithShape="0">
              <a:srgbClr val="00FFFF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9"/>
          <p:cNvSpPr txBox="1"/>
          <p:nvPr/>
        </p:nvSpPr>
        <p:spPr>
          <a:xfrm>
            <a:off x="1043036" y="798241"/>
            <a:ext cx="711433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jdhani"/>
              <a:buNone/>
            </a:pPr>
            <a:r>
              <a:rPr lang="en" sz="1200" i="0" u="none" strike="noStrike" cap="non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As </a:t>
            </a:r>
            <a:r>
              <a:rPr lang="en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r>
              <a:rPr lang="en" sz="1200" i="0" u="none" strike="noStrike" cap="non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had </a:t>
            </a:r>
            <a:r>
              <a:rPr lang="en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implement </a:t>
            </a:r>
            <a:r>
              <a:rPr lang="en" sz="1200" i="0" u="none" strike="noStrike" cap="non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algorithms</a:t>
            </a:r>
            <a:r>
              <a:rPr lang="en" sz="1200" i="0" u="none" strike="noStrike" cap="non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lang="en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 </a:t>
            </a:r>
            <a:r>
              <a:rPr lang="en" sz="1200" i="0" u="none" strike="noStrike" cap="non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then I created  </a:t>
            </a:r>
            <a:r>
              <a:rPr lang="en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graph to show accuracy .This is the graph of KNN algorithm for fuzzing attack 3 dataset. As here can see that the accuracy is lying under 68 to 70% after hyper parameter tuning.</a:t>
            </a:r>
            <a:endParaRPr sz="1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69" name="Google Shape;2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925" y="1727900"/>
            <a:ext cx="6710650" cy="300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0"/>
          <p:cNvSpPr txBox="1">
            <a:spLocks noGrp="1"/>
          </p:cNvSpPr>
          <p:nvPr>
            <p:ph type="title"/>
          </p:nvPr>
        </p:nvSpPr>
        <p:spPr>
          <a:xfrm>
            <a:off x="311700" y="380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Visualization by graph</a:t>
            </a:r>
            <a:endParaRPr/>
          </a:p>
        </p:txBody>
      </p:sp>
      <p:sp>
        <p:nvSpPr>
          <p:cNvPr id="275" name="Google Shape;275;p30"/>
          <p:cNvSpPr/>
          <p:nvPr/>
        </p:nvSpPr>
        <p:spPr>
          <a:xfrm>
            <a:off x="2888614" y="584428"/>
            <a:ext cx="165000" cy="164700"/>
          </a:xfrm>
          <a:prstGeom prst="donut">
            <a:avLst>
              <a:gd name="adj" fmla="val 11636"/>
            </a:avLst>
          </a:prstGeom>
          <a:solidFill>
            <a:schemeClr val="dk1"/>
          </a:solidFill>
          <a:ln>
            <a:noFill/>
          </a:ln>
          <a:effectLst>
            <a:outerShdw blurRad="114300" dist="19050" dir="5400000" algn="bl" rotWithShape="0">
              <a:srgbClr val="00FFFF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0"/>
          <p:cNvSpPr/>
          <p:nvPr/>
        </p:nvSpPr>
        <p:spPr>
          <a:xfrm>
            <a:off x="6081372" y="584425"/>
            <a:ext cx="165000" cy="164700"/>
          </a:xfrm>
          <a:prstGeom prst="donut">
            <a:avLst>
              <a:gd name="adj" fmla="val 11636"/>
            </a:avLst>
          </a:prstGeom>
          <a:solidFill>
            <a:schemeClr val="dk1"/>
          </a:solidFill>
          <a:ln>
            <a:noFill/>
          </a:ln>
          <a:effectLst>
            <a:outerShdw blurRad="114300" dist="19050" dir="5400000" algn="bl" rotWithShape="0">
              <a:srgbClr val="00FFFF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0"/>
          <p:cNvSpPr txBox="1"/>
          <p:nvPr/>
        </p:nvSpPr>
        <p:spPr>
          <a:xfrm>
            <a:off x="1043036" y="798241"/>
            <a:ext cx="7114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jdhani"/>
              <a:buNone/>
            </a:pPr>
            <a:r>
              <a:rPr lang="en" sz="1200" i="0" u="none" strike="noStrike" cap="non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As </a:t>
            </a:r>
            <a:r>
              <a:rPr lang="en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r>
              <a:rPr lang="en" sz="1200" i="0" u="none" strike="noStrike" cap="non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had </a:t>
            </a:r>
            <a:r>
              <a:rPr lang="en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implement </a:t>
            </a:r>
            <a:r>
              <a:rPr lang="en" sz="1200" i="0" u="none" strike="noStrike" cap="non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algorithms</a:t>
            </a:r>
            <a:r>
              <a:rPr lang="en" sz="1200" i="0" u="none" strike="noStrike" cap="non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lang="en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 </a:t>
            </a:r>
            <a:r>
              <a:rPr lang="en" sz="1200" i="0" u="none" strike="noStrike" cap="non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then I created  </a:t>
            </a:r>
            <a:r>
              <a:rPr lang="en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graph to show accuracy .This is the graph of KNN algorithm for fuzzing attack 2 dataset. As here can see that the accuracy is lying under 76% after hyper parameter tuning.</a:t>
            </a:r>
            <a:endParaRPr sz="1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78" name="Google Shape;2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925" y="1727900"/>
            <a:ext cx="6710650" cy="300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1"/>
          <p:cNvSpPr txBox="1">
            <a:spLocks noGrp="1"/>
          </p:cNvSpPr>
          <p:nvPr>
            <p:ph type="title"/>
          </p:nvPr>
        </p:nvSpPr>
        <p:spPr>
          <a:xfrm>
            <a:off x="311700" y="380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Visualization by graph</a:t>
            </a:r>
            <a:endParaRPr/>
          </a:p>
        </p:txBody>
      </p:sp>
      <p:sp>
        <p:nvSpPr>
          <p:cNvPr id="284" name="Google Shape;284;p31"/>
          <p:cNvSpPr/>
          <p:nvPr/>
        </p:nvSpPr>
        <p:spPr>
          <a:xfrm>
            <a:off x="2888614" y="584428"/>
            <a:ext cx="165000" cy="164700"/>
          </a:xfrm>
          <a:prstGeom prst="donut">
            <a:avLst>
              <a:gd name="adj" fmla="val 11636"/>
            </a:avLst>
          </a:prstGeom>
          <a:solidFill>
            <a:schemeClr val="dk1"/>
          </a:solidFill>
          <a:ln>
            <a:noFill/>
          </a:ln>
          <a:effectLst>
            <a:outerShdw blurRad="114300" dist="19050" dir="5400000" algn="bl" rotWithShape="0">
              <a:srgbClr val="00FFFF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1"/>
          <p:cNvSpPr/>
          <p:nvPr/>
        </p:nvSpPr>
        <p:spPr>
          <a:xfrm>
            <a:off x="6081372" y="584425"/>
            <a:ext cx="165000" cy="164700"/>
          </a:xfrm>
          <a:prstGeom prst="donut">
            <a:avLst>
              <a:gd name="adj" fmla="val 11636"/>
            </a:avLst>
          </a:prstGeom>
          <a:solidFill>
            <a:schemeClr val="dk1"/>
          </a:solidFill>
          <a:ln>
            <a:noFill/>
          </a:ln>
          <a:effectLst>
            <a:outerShdw blurRad="114300" dist="19050" dir="5400000" algn="bl" rotWithShape="0">
              <a:srgbClr val="00FFFF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1"/>
          <p:cNvSpPr txBox="1"/>
          <p:nvPr/>
        </p:nvSpPr>
        <p:spPr>
          <a:xfrm>
            <a:off x="1043036" y="798241"/>
            <a:ext cx="7114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jdhani"/>
              <a:buNone/>
            </a:pPr>
            <a:r>
              <a:rPr lang="en" sz="1200" i="0" u="none" strike="noStrike" cap="non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As </a:t>
            </a:r>
            <a:r>
              <a:rPr lang="en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r>
              <a:rPr lang="en" sz="1200" i="0" u="none" strike="noStrike" cap="non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had </a:t>
            </a:r>
            <a:r>
              <a:rPr lang="en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implement </a:t>
            </a:r>
            <a:r>
              <a:rPr lang="en" sz="1200" i="0" u="none" strike="noStrike" cap="non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algorithms</a:t>
            </a:r>
            <a:r>
              <a:rPr lang="en" sz="1200" i="0" u="none" strike="noStrike" cap="non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lang="en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 </a:t>
            </a:r>
            <a:r>
              <a:rPr lang="en" sz="1200" i="0" u="none" strike="noStrike" cap="non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then I created  </a:t>
            </a:r>
            <a:r>
              <a:rPr lang="en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graph to show accuracy .This is the graph of KNN algorithm for fuzzing attack 1 dataset. As here can see that the accuracy is lying under 79% after hyper parameter tuning.</a:t>
            </a:r>
            <a:endParaRPr sz="1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87" name="Google Shape;2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925" y="1727900"/>
            <a:ext cx="6710650" cy="300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2"/>
          <p:cNvSpPr txBox="1">
            <a:spLocks noGrp="1"/>
          </p:cNvSpPr>
          <p:nvPr>
            <p:ph type="title"/>
          </p:nvPr>
        </p:nvSpPr>
        <p:spPr>
          <a:xfrm>
            <a:off x="311700" y="380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93" name="Google Shape;293;p32"/>
          <p:cNvSpPr/>
          <p:nvPr/>
        </p:nvSpPr>
        <p:spPr>
          <a:xfrm>
            <a:off x="3369650" y="584425"/>
            <a:ext cx="165000" cy="164700"/>
          </a:xfrm>
          <a:prstGeom prst="donut">
            <a:avLst>
              <a:gd name="adj" fmla="val 11636"/>
            </a:avLst>
          </a:prstGeom>
          <a:solidFill>
            <a:schemeClr val="dk1"/>
          </a:solidFill>
          <a:ln>
            <a:noFill/>
          </a:ln>
          <a:effectLst>
            <a:outerShdw blurRad="114300" dist="19050" dir="5400000" algn="bl" rotWithShape="0">
              <a:srgbClr val="00FFFF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2"/>
          <p:cNvSpPr/>
          <p:nvPr/>
        </p:nvSpPr>
        <p:spPr>
          <a:xfrm>
            <a:off x="5641293" y="546350"/>
            <a:ext cx="165000" cy="164700"/>
          </a:xfrm>
          <a:prstGeom prst="donut">
            <a:avLst>
              <a:gd name="adj" fmla="val 11636"/>
            </a:avLst>
          </a:prstGeom>
          <a:solidFill>
            <a:schemeClr val="dk1"/>
          </a:solidFill>
          <a:ln>
            <a:noFill/>
          </a:ln>
          <a:effectLst>
            <a:outerShdw blurRad="114300" dist="19050" dir="5400000" algn="bl" rotWithShape="0">
              <a:srgbClr val="00FFFF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2"/>
          <p:cNvSpPr txBox="1"/>
          <p:nvPr/>
        </p:nvSpPr>
        <p:spPr>
          <a:xfrm>
            <a:off x="1245750" y="1667625"/>
            <a:ext cx="7182300" cy="1585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After fuzzing attack I moved with max coolant attacks  and did the same with coolant attacks too ,From these research and  results, I can conclude that only Knn algorithms (K nearest neighbour) work exceptionally well on the dataset while on the other hand remaining three algorithms (SVM </a:t>
            </a:r>
            <a:r>
              <a:rPr lang="en" sz="1300" dirty="0" smtClean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,Decision </a:t>
            </a:r>
            <a:r>
              <a:rPr lang="en" sz="1300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Tree and Random Forest )are  not working well as they only give 50% accuracy even after applying hyper parameters tuning and took too much time for implementation .So, I can say that KNN is good for our dataset.and we will work with KNN for future implementation.</a:t>
            </a:r>
            <a:endParaRPr sz="1300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3"/>
          <p:cNvSpPr txBox="1">
            <a:spLocks noGrp="1"/>
          </p:cNvSpPr>
          <p:nvPr>
            <p:ph type="title"/>
          </p:nvPr>
        </p:nvSpPr>
        <p:spPr>
          <a:xfrm>
            <a:off x="311700" y="380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orbel"/>
              <a:buNone/>
            </a:pPr>
            <a:r>
              <a:rPr lang="en" sz="2600" b="0">
                <a:latin typeface="Comic Sans MS"/>
                <a:ea typeface="Comic Sans MS"/>
                <a:cs typeface="Comic Sans MS"/>
                <a:sym typeface="Comic Sans MS"/>
              </a:rPr>
              <a:t>FUTURE WORK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1" name="Google Shape;301;p33"/>
          <p:cNvSpPr/>
          <p:nvPr/>
        </p:nvSpPr>
        <p:spPr>
          <a:xfrm>
            <a:off x="2686525" y="584425"/>
            <a:ext cx="165000" cy="164700"/>
          </a:xfrm>
          <a:prstGeom prst="donut">
            <a:avLst>
              <a:gd name="adj" fmla="val 11636"/>
            </a:avLst>
          </a:prstGeom>
          <a:solidFill>
            <a:schemeClr val="dk1"/>
          </a:solidFill>
          <a:ln>
            <a:noFill/>
          </a:ln>
          <a:effectLst>
            <a:outerShdw blurRad="114300" dist="19050" dir="5400000" algn="bl" rotWithShape="0">
              <a:srgbClr val="00FFFF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3"/>
          <p:cNvSpPr/>
          <p:nvPr/>
        </p:nvSpPr>
        <p:spPr>
          <a:xfrm rot="10800000" flipH="1">
            <a:off x="6223950" y="589951"/>
            <a:ext cx="165000" cy="164700"/>
          </a:xfrm>
          <a:prstGeom prst="donut">
            <a:avLst>
              <a:gd name="adj" fmla="val 11636"/>
            </a:avLst>
          </a:prstGeom>
          <a:solidFill>
            <a:schemeClr val="dk1"/>
          </a:solidFill>
          <a:ln>
            <a:noFill/>
          </a:ln>
          <a:effectLst>
            <a:outerShdw blurRad="114300" dist="19050" dir="5400000" algn="bl" rotWithShape="0">
              <a:srgbClr val="00FFFF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3"/>
          <p:cNvSpPr txBox="1"/>
          <p:nvPr/>
        </p:nvSpPr>
        <p:spPr>
          <a:xfrm>
            <a:off x="1245750" y="1667625"/>
            <a:ext cx="7182300" cy="3309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108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 this work we are  presenting comprehensive survey of publicly available CAN intrusion datasets. Based on a thorough analysis of the data and documentation, for each dataset we will provide a detailed description and enumerate the drawbacks, benefits, and suggested use cases. Our analysis is aimed at guiding researchers in finding appropriate datasets for testing a CAN IDS. </a:t>
            </a:r>
            <a:endParaRPr sz="1600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85750" lvl="0" indent="-16637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ic Sans MS"/>
              <a:buChar char="•"/>
            </a:pPr>
            <a:r>
              <a:rPr lang="en" sz="1600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Will work for other datasets which are remaining .</a:t>
            </a:r>
            <a:endParaRPr sz="1600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85750" lvl="0" indent="-166370" algn="l" rtl="0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ic Sans MS"/>
              <a:buChar char="•"/>
            </a:pPr>
            <a:r>
              <a:rPr lang="en" sz="1600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Come up with proper computational resources.</a:t>
            </a:r>
            <a:endParaRPr sz="1600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85750" lvl="0" indent="-166370" algn="l" rtl="0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ic Sans MS"/>
              <a:buChar char="•"/>
            </a:pPr>
            <a:r>
              <a:rPr lang="en" sz="1600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Will suggest best Algorithm.</a:t>
            </a:r>
            <a:endParaRPr sz="1600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85750" lvl="0" indent="-166370" algn="l" rtl="0"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ic Sans MS"/>
              <a:buChar char="•"/>
            </a:pPr>
            <a:r>
              <a:rPr lang="en" sz="1600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Will publish our research work.</a:t>
            </a:r>
            <a:endParaRPr sz="1600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4"/>
          <p:cNvSpPr/>
          <p:nvPr/>
        </p:nvSpPr>
        <p:spPr>
          <a:xfrm>
            <a:off x="2843461" y="2348369"/>
            <a:ext cx="165000" cy="164700"/>
          </a:xfrm>
          <a:prstGeom prst="donut">
            <a:avLst>
              <a:gd name="adj" fmla="val 11636"/>
            </a:avLst>
          </a:prstGeom>
          <a:solidFill>
            <a:schemeClr val="dk1"/>
          </a:solidFill>
          <a:ln>
            <a:noFill/>
          </a:ln>
          <a:effectLst>
            <a:outerShdw blurRad="114300" dist="19050" dir="5400000" algn="bl" rotWithShape="0">
              <a:srgbClr val="00FFFF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4"/>
          <p:cNvSpPr/>
          <p:nvPr/>
        </p:nvSpPr>
        <p:spPr>
          <a:xfrm>
            <a:off x="6348501" y="584428"/>
            <a:ext cx="165000" cy="164700"/>
          </a:xfrm>
          <a:prstGeom prst="donut">
            <a:avLst>
              <a:gd name="adj" fmla="val 11636"/>
            </a:avLst>
          </a:prstGeom>
          <a:solidFill>
            <a:schemeClr val="dk1"/>
          </a:solidFill>
          <a:ln>
            <a:noFill/>
          </a:ln>
          <a:effectLst>
            <a:outerShdw blurRad="114300" dist="19050" dir="5400000" algn="bl" rotWithShape="0">
              <a:srgbClr val="00FFFF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3187" y="2386036"/>
            <a:ext cx="1334388" cy="1528413"/>
          </a:xfrm>
          <a:prstGeom prst="rect">
            <a:avLst/>
          </a:prstGeom>
          <a:noFill/>
          <a:ln>
            <a:noFill/>
          </a:ln>
          <a:effectLst>
            <a:outerShdw blurRad="114300" dist="19050" dir="5400000" algn="bl" rotWithShape="0">
              <a:srgbClr val="00FFFF">
                <a:alpha val="49803"/>
              </a:srgbClr>
            </a:outerShdw>
          </a:effectLst>
        </p:spPr>
      </p:pic>
      <p:pic>
        <p:nvPicPr>
          <p:cNvPr id="311" name="Google Shape;311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60718" y="2357000"/>
            <a:ext cx="944343" cy="944350"/>
          </a:xfrm>
          <a:prstGeom prst="rect">
            <a:avLst/>
          </a:prstGeom>
          <a:noFill/>
          <a:ln>
            <a:noFill/>
          </a:ln>
          <a:effectLst>
            <a:outerShdw blurRad="114300" dist="19050" dir="5400000" algn="bl" rotWithShape="0">
              <a:srgbClr val="00FFFF">
                <a:alpha val="49803"/>
              </a:srgbClr>
            </a:outerShdw>
          </a:effectLst>
        </p:spPr>
      </p:pic>
      <p:grpSp>
        <p:nvGrpSpPr>
          <p:cNvPr id="312" name="Google Shape;312;p34"/>
          <p:cNvGrpSpPr/>
          <p:nvPr/>
        </p:nvGrpSpPr>
        <p:grpSpPr>
          <a:xfrm>
            <a:off x="5588713" y="1256013"/>
            <a:ext cx="2402106" cy="2739251"/>
            <a:chOff x="5315025" y="1970663"/>
            <a:chExt cx="2402106" cy="2739251"/>
          </a:xfrm>
        </p:grpSpPr>
        <p:pic>
          <p:nvPicPr>
            <p:cNvPr id="313" name="Google Shape;313;p34"/>
            <p:cNvPicPr preferRelativeResize="0"/>
            <p:nvPr/>
          </p:nvPicPr>
          <p:blipFill rotWithShape="1">
            <a:blip r:embed="rId3">
              <a:alphaModFix amt="30000"/>
            </a:blip>
            <a:srcRect/>
            <a:stretch/>
          </p:blipFill>
          <p:spPr>
            <a:xfrm>
              <a:off x="5315025" y="2500350"/>
              <a:ext cx="1466631" cy="1679876"/>
            </a:xfrm>
            <a:prstGeom prst="rect">
              <a:avLst/>
            </a:prstGeom>
            <a:noFill/>
            <a:ln>
              <a:noFill/>
            </a:ln>
            <a:effectLst>
              <a:outerShdw blurRad="114300" dist="19050" dir="5400000" algn="bl" rotWithShape="0">
                <a:srgbClr val="00FFFF">
                  <a:alpha val="49803"/>
                </a:srgbClr>
              </a:outerShdw>
            </a:effectLst>
          </p:spPr>
        </p:pic>
        <p:pic>
          <p:nvPicPr>
            <p:cNvPr id="314" name="Google Shape;314;p34"/>
            <p:cNvPicPr preferRelativeResize="0"/>
            <p:nvPr/>
          </p:nvPicPr>
          <p:blipFill rotWithShape="1">
            <a:blip r:embed="rId3">
              <a:alphaModFix amt="8000"/>
            </a:blip>
            <a:srcRect/>
            <a:stretch/>
          </p:blipFill>
          <p:spPr>
            <a:xfrm>
              <a:off x="6250500" y="3030038"/>
              <a:ext cx="1466631" cy="1679876"/>
            </a:xfrm>
            <a:prstGeom prst="rect">
              <a:avLst/>
            </a:prstGeom>
            <a:noFill/>
            <a:ln>
              <a:noFill/>
            </a:ln>
            <a:effectLst>
              <a:outerShdw blurRad="114300" dist="19050" dir="5400000" algn="bl" rotWithShape="0">
                <a:srgbClr val="00FFFF">
                  <a:alpha val="49803"/>
                </a:srgbClr>
              </a:outerShdw>
            </a:effectLst>
          </p:spPr>
        </p:pic>
        <p:pic>
          <p:nvPicPr>
            <p:cNvPr id="315" name="Google Shape;315;p34"/>
            <p:cNvPicPr preferRelativeResize="0"/>
            <p:nvPr/>
          </p:nvPicPr>
          <p:blipFill rotWithShape="1">
            <a:blip r:embed="rId3">
              <a:alphaModFix amt="4000"/>
            </a:blip>
            <a:srcRect/>
            <a:stretch/>
          </p:blipFill>
          <p:spPr>
            <a:xfrm>
              <a:off x="6250500" y="1970663"/>
              <a:ext cx="1466631" cy="1679876"/>
            </a:xfrm>
            <a:prstGeom prst="rect">
              <a:avLst/>
            </a:prstGeom>
            <a:noFill/>
            <a:ln>
              <a:noFill/>
            </a:ln>
            <a:effectLst>
              <a:outerShdw blurRad="114300" dist="19050" dir="5400000" algn="bl" rotWithShape="0">
                <a:srgbClr val="00FFFF">
                  <a:alpha val="49803"/>
                </a:srgbClr>
              </a:outerShdw>
            </a:effectLst>
          </p:spPr>
        </p:pic>
      </p:grpSp>
      <p:grpSp>
        <p:nvGrpSpPr>
          <p:cNvPr id="316" name="Google Shape;316;p34"/>
          <p:cNvGrpSpPr/>
          <p:nvPr/>
        </p:nvGrpSpPr>
        <p:grpSpPr>
          <a:xfrm>
            <a:off x="4500288" y="3126214"/>
            <a:ext cx="750646" cy="697800"/>
            <a:chOff x="5044351" y="3072314"/>
            <a:chExt cx="750646" cy="697800"/>
          </a:xfrm>
        </p:grpSpPr>
        <p:sp>
          <p:nvSpPr>
            <p:cNvPr id="317" name="Google Shape;317;p34"/>
            <p:cNvSpPr/>
            <p:nvPr/>
          </p:nvSpPr>
          <p:spPr>
            <a:xfrm>
              <a:off x="5044351" y="3265178"/>
              <a:ext cx="165000" cy="164700"/>
            </a:xfrm>
            <a:prstGeom prst="donut">
              <a:avLst>
                <a:gd name="adj" fmla="val 11636"/>
              </a:avLst>
            </a:prstGeom>
            <a:solidFill>
              <a:schemeClr val="dk1"/>
            </a:solidFill>
            <a:ln>
              <a:noFill/>
            </a:ln>
            <a:effectLst>
              <a:outerShdw blurRad="114300" dist="19050" dir="5400000" algn="bl" rotWithShape="0">
                <a:srgbClr val="00FFFF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4"/>
            <p:cNvSpPr/>
            <p:nvPr/>
          </p:nvSpPr>
          <p:spPr>
            <a:xfrm>
              <a:off x="5095997" y="3072314"/>
              <a:ext cx="699000" cy="697800"/>
            </a:xfrm>
            <a:prstGeom prst="donut">
              <a:avLst>
                <a:gd name="adj" fmla="val 3811"/>
              </a:avLst>
            </a:prstGeom>
            <a:solidFill>
              <a:schemeClr val="dk1">
                <a:alpha val="21176"/>
              </a:schemeClr>
            </a:solidFill>
            <a:ln>
              <a:noFill/>
            </a:ln>
            <a:effectLst>
              <a:outerShdw blurRad="114300" dist="19050" dir="5400000" algn="bl" rotWithShape="0">
                <a:srgbClr val="00FFFF">
                  <a:alpha val="1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19" name="Google Shape;319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65087" y="2452800"/>
            <a:ext cx="472801" cy="472801"/>
          </a:xfrm>
          <a:prstGeom prst="rect">
            <a:avLst/>
          </a:prstGeom>
          <a:noFill/>
          <a:ln>
            <a:noFill/>
          </a:ln>
          <a:effectLst>
            <a:outerShdw blurRad="114300" dist="19050" dir="5400000" algn="bl" rotWithShape="0">
              <a:srgbClr val="00FFFF">
                <a:alpha val="49803"/>
              </a:srgbClr>
            </a:outerShdw>
          </a:effectLst>
        </p:spPr>
      </p:pic>
      <p:sp>
        <p:nvSpPr>
          <p:cNvPr id="320" name="Google Shape;320;p34"/>
          <p:cNvSpPr/>
          <p:nvPr/>
        </p:nvSpPr>
        <p:spPr>
          <a:xfrm>
            <a:off x="5912209" y="2357000"/>
            <a:ext cx="165000" cy="164700"/>
          </a:xfrm>
          <a:prstGeom prst="donut">
            <a:avLst>
              <a:gd name="adj" fmla="val 11636"/>
            </a:avLst>
          </a:prstGeom>
          <a:solidFill>
            <a:schemeClr val="dk1"/>
          </a:solidFill>
          <a:ln>
            <a:noFill/>
          </a:ln>
          <a:effectLst>
            <a:outerShdw blurRad="114300" dist="19050" dir="5400000" algn="bl" rotWithShape="0">
              <a:srgbClr val="00FFFF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" name="Google Shape;321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3276861" y="1655527"/>
            <a:ext cx="1058951" cy="1212925"/>
          </a:xfrm>
          <a:prstGeom prst="rect">
            <a:avLst/>
          </a:prstGeom>
          <a:noFill/>
          <a:ln>
            <a:noFill/>
          </a:ln>
          <a:effectLst>
            <a:outerShdw blurRad="114300" dist="19050" dir="5400000" algn="bl" rotWithShape="0">
              <a:srgbClr val="00FFFF">
                <a:alpha val="49803"/>
              </a:srgbClr>
            </a:outerShdw>
          </a:effectLst>
        </p:spPr>
      </p:pic>
      <p:sp>
        <p:nvSpPr>
          <p:cNvPr id="322" name="Google Shape;322;p34"/>
          <p:cNvSpPr txBox="1">
            <a:spLocks noGrp="1"/>
          </p:cNvSpPr>
          <p:nvPr>
            <p:ph type="title"/>
          </p:nvPr>
        </p:nvSpPr>
        <p:spPr>
          <a:xfrm>
            <a:off x="322488" y="209595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" sz="4000"/>
              <a:t>THANKYOU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380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About Dataset</a:t>
            </a:r>
            <a:endParaRPr/>
          </a:p>
        </p:txBody>
      </p:sp>
      <p:sp>
        <p:nvSpPr>
          <p:cNvPr id="72" name="Google Shape;72;p18"/>
          <p:cNvSpPr/>
          <p:nvPr/>
        </p:nvSpPr>
        <p:spPr>
          <a:xfrm>
            <a:off x="3369650" y="584425"/>
            <a:ext cx="165000" cy="164700"/>
          </a:xfrm>
          <a:prstGeom prst="donut">
            <a:avLst>
              <a:gd name="adj" fmla="val 11636"/>
            </a:avLst>
          </a:prstGeom>
          <a:solidFill>
            <a:schemeClr val="dk1"/>
          </a:solidFill>
          <a:ln>
            <a:noFill/>
          </a:ln>
          <a:effectLst>
            <a:outerShdw blurRad="114300" dist="19050" dir="5400000" algn="bl" rotWithShape="0">
              <a:srgbClr val="00FFFF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8"/>
          <p:cNvSpPr/>
          <p:nvPr/>
        </p:nvSpPr>
        <p:spPr>
          <a:xfrm>
            <a:off x="5641293" y="546350"/>
            <a:ext cx="165000" cy="164700"/>
          </a:xfrm>
          <a:prstGeom prst="donut">
            <a:avLst>
              <a:gd name="adj" fmla="val 11636"/>
            </a:avLst>
          </a:prstGeom>
          <a:solidFill>
            <a:schemeClr val="dk1"/>
          </a:solidFill>
          <a:ln>
            <a:noFill/>
          </a:ln>
          <a:effectLst>
            <a:outerShdw blurRad="114300" dist="19050" dir="5400000" algn="bl" rotWithShape="0">
              <a:srgbClr val="00FFFF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8"/>
          <p:cNvSpPr txBox="1"/>
          <p:nvPr/>
        </p:nvSpPr>
        <p:spPr>
          <a:xfrm>
            <a:off x="1245750" y="1667625"/>
            <a:ext cx="7182300" cy="1985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First I saw the size of each dataset and found that our data is huge. In ambient datasets, we have different datasets all of the data sizes in ambient is about 1 to 3 million records which can not easily implement , for that we need more computational resources. I tried to divide datasets into chunks and then applied algorithms on that chunks but it took too much time for computational so that’s why according to sir’s advice I moved towards attacks datasets, here also we have different types of attacks datasets with huge records. I selected fuzzing and max coolant attack data set first .</a:t>
            </a:r>
            <a:endParaRPr sz="13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ctrTitle"/>
          </p:nvPr>
        </p:nvSpPr>
        <p:spPr>
          <a:xfrm>
            <a:off x="1225600" y="793625"/>
            <a:ext cx="7122600" cy="3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" sz="1500" b="0">
                <a:latin typeface="Comic Sans MS"/>
                <a:ea typeface="Comic Sans MS"/>
                <a:cs typeface="Comic Sans MS"/>
                <a:sym typeface="Comic Sans MS"/>
              </a:rPr>
              <a:t>As I selected first fuzzing attacks because all the other datasets  size was very huge and they need more computational resources to run algorithms . </a:t>
            </a:r>
            <a:endParaRPr sz="1500" b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endParaRPr sz="1500" b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" sz="1500" b="0">
                <a:latin typeface="Comic Sans MS"/>
                <a:ea typeface="Comic Sans MS"/>
                <a:cs typeface="Comic Sans MS"/>
                <a:sym typeface="Comic Sans MS"/>
              </a:rPr>
              <a:t>Fuzzing attack further categorized into.</a:t>
            </a:r>
            <a:endParaRPr sz="1500" b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endParaRPr sz="1500" b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 b="0">
                <a:latin typeface="Comic Sans MS"/>
                <a:ea typeface="Comic Sans MS"/>
                <a:cs typeface="Comic Sans MS"/>
                <a:sym typeface="Comic Sans MS"/>
              </a:rPr>
              <a:t>Fuzzingattack_1</a:t>
            </a:r>
            <a:endParaRPr sz="1500" b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 b="0">
                <a:latin typeface="Comic Sans MS"/>
                <a:ea typeface="Comic Sans MS"/>
                <a:cs typeface="Comic Sans MS"/>
                <a:sym typeface="Comic Sans MS"/>
              </a:rPr>
              <a:t>Fuzzingattack_2</a:t>
            </a:r>
            <a:endParaRPr sz="1500" b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n" sz="1500" b="0">
                <a:latin typeface="Comic Sans MS"/>
                <a:ea typeface="Comic Sans MS"/>
                <a:cs typeface="Comic Sans MS"/>
                <a:sym typeface="Comic Sans MS"/>
              </a:rPr>
              <a:t>Fuzzingattack_3</a:t>
            </a:r>
            <a:endParaRPr sz="1500" b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>
                <a:latin typeface="Comic Sans MS"/>
                <a:ea typeface="Comic Sans MS"/>
                <a:cs typeface="Comic Sans MS"/>
                <a:sym typeface="Comic Sans MS"/>
              </a:rPr>
              <a:t>After selecting this dataset first I have done data preprocessing as the data </a:t>
            </a:r>
            <a:endParaRPr sz="1500" b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>
                <a:latin typeface="Comic Sans MS"/>
                <a:ea typeface="Comic Sans MS"/>
                <a:cs typeface="Comic Sans MS"/>
                <a:sym typeface="Comic Sans MS"/>
              </a:rPr>
              <a:t>was uncleaned and need to be done preprocessing.</a:t>
            </a:r>
            <a:r>
              <a:rPr lang="en" sz="1300" b="0">
                <a:latin typeface="Comic Sans MS"/>
                <a:ea typeface="Comic Sans MS"/>
                <a:cs typeface="Comic Sans MS"/>
                <a:sym typeface="Comic Sans MS"/>
              </a:rPr>
              <a:t>I convert the dataset into different columns because all the data was in a column after splitting the datasets into different columns. furthermore, I converted the data of ID and Hex data in decimal which was in hexadecimal.after doing this I implemented different classification algorithms and checked accuracy. </a:t>
            </a:r>
            <a:endParaRPr sz="1500" b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0" name="Google Shape;80;p19"/>
          <p:cNvSpPr/>
          <p:nvPr/>
        </p:nvSpPr>
        <p:spPr>
          <a:xfrm>
            <a:off x="4095068" y="384464"/>
            <a:ext cx="165000" cy="164700"/>
          </a:xfrm>
          <a:prstGeom prst="donut">
            <a:avLst>
              <a:gd name="adj" fmla="val 11636"/>
            </a:avLst>
          </a:prstGeom>
          <a:solidFill>
            <a:schemeClr val="dk1"/>
          </a:solidFill>
          <a:ln>
            <a:noFill/>
          </a:ln>
          <a:effectLst>
            <a:outerShdw blurRad="114300" dist="19050" dir="5400000" algn="bl" rotWithShape="0">
              <a:srgbClr val="00FFFF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9"/>
          <p:cNvSpPr/>
          <p:nvPr/>
        </p:nvSpPr>
        <p:spPr>
          <a:xfrm>
            <a:off x="4323318" y="384464"/>
            <a:ext cx="165000" cy="164700"/>
          </a:xfrm>
          <a:prstGeom prst="donut">
            <a:avLst>
              <a:gd name="adj" fmla="val 11636"/>
            </a:avLst>
          </a:prstGeom>
          <a:solidFill>
            <a:schemeClr val="dk1"/>
          </a:solidFill>
          <a:ln>
            <a:noFill/>
          </a:ln>
          <a:effectLst>
            <a:outerShdw blurRad="114300" dist="19050" dir="5400000" algn="bl" rotWithShape="0">
              <a:srgbClr val="00FFFF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9"/>
          <p:cNvSpPr/>
          <p:nvPr/>
        </p:nvSpPr>
        <p:spPr>
          <a:xfrm>
            <a:off x="4551568" y="384464"/>
            <a:ext cx="165000" cy="164700"/>
          </a:xfrm>
          <a:prstGeom prst="donut">
            <a:avLst>
              <a:gd name="adj" fmla="val 11636"/>
            </a:avLst>
          </a:prstGeom>
          <a:solidFill>
            <a:schemeClr val="dk1"/>
          </a:solidFill>
          <a:ln>
            <a:noFill/>
          </a:ln>
          <a:effectLst>
            <a:outerShdw blurRad="114300" dist="19050" dir="5400000" algn="bl" rotWithShape="0">
              <a:srgbClr val="00FFFF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9"/>
          <p:cNvSpPr txBox="1"/>
          <p:nvPr/>
        </p:nvSpPr>
        <p:spPr>
          <a:xfrm rot="10800000" flipH="1">
            <a:off x="4716575" y="4012009"/>
            <a:ext cx="32028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 sz="11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>
            <a:spLocks noGrp="1"/>
          </p:cNvSpPr>
          <p:nvPr>
            <p:ph type="title"/>
          </p:nvPr>
        </p:nvSpPr>
        <p:spPr>
          <a:xfrm>
            <a:off x="311700" y="380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"/>
              <a:t>DataSet: Fuzzing attack 1</a:t>
            </a:r>
            <a:endParaRPr/>
          </a:p>
        </p:txBody>
      </p:sp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6700" y="1145225"/>
            <a:ext cx="6449476" cy="333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>
            <a:spLocks noGrp="1"/>
          </p:cNvSpPr>
          <p:nvPr>
            <p:ph type="title"/>
          </p:nvPr>
        </p:nvSpPr>
        <p:spPr>
          <a:xfrm>
            <a:off x="311700" y="380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"/>
              <a:t>Fuzzing attack_2</a:t>
            </a:r>
            <a:endParaRPr/>
          </a:p>
        </p:txBody>
      </p:sp>
      <p:sp>
        <p:nvSpPr>
          <p:cNvPr id="95" name="Google Shape;95;p21"/>
          <p:cNvSpPr txBox="1"/>
          <p:nvPr/>
        </p:nvSpPr>
        <p:spPr>
          <a:xfrm>
            <a:off x="770225" y="1002738"/>
            <a:ext cx="7149000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jdhani"/>
              <a:buNone/>
            </a:pPr>
            <a:endParaRPr/>
          </a:p>
        </p:txBody>
      </p:sp>
      <p:pic>
        <p:nvPicPr>
          <p:cNvPr id="96" name="Google Shape;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100" y="1064850"/>
            <a:ext cx="6643700" cy="372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 txBox="1">
            <a:spLocks noGrp="1"/>
          </p:cNvSpPr>
          <p:nvPr>
            <p:ph type="title"/>
          </p:nvPr>
        </p:nvSpPr>
        <p:spPr>
          <a:xfrm>
            <a:off x="311700" y="380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"/>
              <a:t>Fuzzing attack_3</a:t>
            </a:r>
            <a:endParaRPr/>
          </a:p>
        </p:txBody>
      </p:sp>
      <p:sp>
        <p:nvSpPr>
          <p:cNvPr id="102" name="Google Shape;102;p22"/>
          <p:cNvSpPr txBox="1"/>
          <p:nvPr/>
        </p:nvSpPr>
        <p:spPr>
          <a:xfrm>
            <a:off x="770225" y="1002738"/>
            <a:ext cx="7149000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jdhani"/>
              <a:buNone/>
            </a:pPr>
            <a:endParaRPr/>
          </a:p>
        </p:txBody>
      </p:sp>
      <p:pic>
        <p:nvPicPr>
          <p:cNvPr id="103" name="Google Shape;1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975" y="1002750"/>
            <a:ext cx="6449474" cy="350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 txBox="1">
            <a:spLocks noGrp="1"/>
          </p:cNvSpPr>
          <p:nvPr>
            <p:ph type="title"/>
          </p:nvPr>
        </p:nvSpPr>
        <p:spPr>
          <a:xfrm>
            <a:off x="4836325" y="1241673"/>
            <a:ext cx="2808000" cy="1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Dataset and       Algorithms Selection:</a:t>
            </a:r>
            <a:endParaRPr/>
          </a:p>
        </p:txBody>
      </p:sp>
      <p:sp>
        <p:nvSpPr>
          <p:cNvPr id="109" name="Google Shape;109;p23"/>
          <p:cNvSpPr txBox="1">
            <a:spLocks noGrp="1"/>
          </p:cNvSpPr>
          <p:nvPr>
            <p:ph type="body" idx="1"/>
          </p:nvPr>
        </p:nvSpPr>
        <p:spPr>
          <a:xfrm>
            <a:off x="4836325" y="2750564"/>
            <a:ext cx="2697000" cy="19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" sz="1400"/>
              <a:t>After finalizing the dataset with the help of sir , the next phase was implementation of algorithms</a:t>
            </a:r>
            <a:endParaRPr sz="1400"/>
          </a:p>
        </p:txBody>
      </p:sp>
      <p:cxnSp>
        <p:nvCxnSpPr>
          <p:cNvPr id="110" name="Google Shape;110;p23"/>
          <p:cNvCxnSpPr/>
          <p:nvPr/>
        </p:nvCxnSpPr>
        <p:spPr>
          <a:xfrm rot="10800000">
            <a:off x="4632960" y="-61760"/>
            <a:ext cx="0" cy="1836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1" name="Google Shape;111;p23"/>
          <p:cNvSpPr/>
          <p:nvPr/>
        </p:nvSpPr>
        <p:spPr>
          <a:xfrm>
            <a:off x="4550450" y="1774853"/>
            <a:ext cx="165000" cy="164700"/>
          </a:xfrm>
          <a:prstGeom prst="donut">
            <a:avLst>
              <a:gd name="adj" fmla="val 11636"/>
            </a:avLst>
          </a:prstGeom>
          <a:solidFill>
            <a:schemeClr val="dk1"/>
          </a:solidFill>
          <a:ln>
            <a:noFill/>
          </a:ln>
          <a:effectLst>
            <a:outerShdw blurRad="114300" dist="19050" dir="5400000" algn="bl" rotWithShape="0">
              <a:srgbClr val="00FFFF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>
            <a:spLocks noGrp="1"/>
          </p:cNvSpPr>
          <p:nvPr>
            <p:ph type="title" idx="2"/>
          </p:nvPr>
        </p:nvSpPr>
        <p:spPr>
          <a:xfrm>
            <a:off x="1172543" y="1555624"/>
            <a:ext cx="9201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ctrTitle"/>
          </p:nvPr>
        </p:nvSpPr>
        <p:spPr>
          <a:xfrm>
            <a:off x="2116770" y="1628824"/>
            <a:ext cx="22989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KNN</a:t>
            </a:r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ctrTitle" idx="3"/>
          </p:nvPr>
        </p:nvSpPr>
        <p:spPr>
          <a:xfrm>
            <a:off x="2140575" y="3214222"/>
            <a:ext cx="22989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title" idx="5"/>
          </p:nvPr>
        </p:nvSpPr>
        <p:spPr>
          <a:xfrm>
            <a:off x="1172543" y="3099022"/>
            <a:ext cx="9201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ctrTitle" idx="6"/>
          </p:nvPr>
        </p:nvSpPr>
        <p:spPr>
          <a:xfrm>
            <a:off x="5865616" y="1628824"/>
            <a:ext cx="22989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title" idx="8"/>
          </p:nvPr>
        </p:nvSpPr>
        <p:spPr>
          <a:xfrm>
            <a:off x="4827516" y="1555624"/>
            <a:ext cx="9201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ctrTitle" idx="9"/>
          </p:nvPr>
        </p:nvSpPr>
        <p:spPr>
          <a:xfrm>
            <a:off x="5865616" y="3214222"/>
            <a:ext cx="22989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SVM</a:t>
            </a:r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title" idx="14"/>
          </p:nvPr>
        </p:nvSpPr>
        <p:spPr>
          <a:xfrm>
            <a:off x="4827516" y="3099022"/>
            <a:ext cx="9201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4" name="Google Shape;124;p24"/>
          <p:cNvSpPr txBox="1"/>
          <p:nvPr/>
        </p:nvSpPr>
        <p:spPr>
          <a:xfrm>
            <a:off x="3182629" y="389781"/>
            <a:ext cx="22989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</a:pPr>
            <a:r>
              <a:rPr lang="en" sz="2400" b="1" i="0" u="none" strike="noStrike" cap="none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Algorithms Used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3587836" y="1876360"/>
            <a:ext cx="377400" cy="2002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3459136" y="1451160"/>
            <a:ext cx="6348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400" dirty="0" smtClean="0">
                <a:solidFill>
                  <a:schemeClr val="dk1"/>
                </a:solidFill>
              </a:rPr>
              <a:t>90%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131" name="Google Shape;131;p25"/>
          <p:cNvSpPr/>
          <p:nvPr/>
        </p:nvSpPr>
        <p:spPr>
          <a:xfrm>
            <a:off x="4009311" y="1876360"/>
            <a:ext cx="377400" cy="2002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5"/>
          <p:cNvSpPr txBox="1">
            <a:spLocks noGrp="1"/>
          </p:cNvSpPr>
          <p:nvPr>
            <p:ph type="title"/>
          </p:nvPr>
        </p:nvSpPr>
        <p:spPr>
          <a:xfrm>
            <a:off x="3880611" y="1451160"/>
            <a:ext cx="6348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400" dirty="0">
                <a:solidFill>
                  <a:schemeClr val="dk1"/>
                </a:solidFill>
              </a:rPr>
              <a:t>58%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133" name="Google Shape;133;p25"/>
          <p:cNvSpPr/>
          <p:nvPr/>
        </p:nvSpPr>
        <p:spPr>
          <a:xfrm>
            <a:off x="4423998" y="1876360"/>
            <a:ext cx="377400" cy="2002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4295298" y="1451160"/>
            <a:ext cx="6348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400">
                <a:solidFill>
                  <a:schemeClr val="dk1"/>
                </a:solidFill>
              </a:rPr>
              <a:t>57%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35" name="Google Shape;135;p25"/>
          <p:cNvSpPr/>
          <p:nvPr/>
        </p:nvSpPr>
        <p:spPr>
          <a:xfrm>
            <a:off x="4845473" y="1884219"/>
            <a:ext cx="377400" cy="2002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5"/>
          <p:cNvSpPr txBox="1">
            <a:spLocks noGrp="1"/>
          </p:cNvSpPr>
          <p:nvPr>
            <p:ph type="title"/>
          </p:nvPr>
        </p:nvSpPr>
        <p:spPr>
          <a:xfrm>
            <a:off x="4716773" y="1459019"/>
            <a:ext cx="6348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400">
                <a:solidFill>
                  <a:schemeClr val="dk1"/>
                </a:solidFill>
              </a:rPr>
              <a:t>20%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37" name="Google Shape;137;p25"/>
          <p:cNvSpPr/>
          <p:nvPr/>
        </p:nvSpPr>
        <p:spPr>
          <a:xfrm>
            <a:off x="3587836" y="2156873"/>
            <a:ext cx="377400" cy="1722037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5"/>
          <p:cNvSpPr/>
          <p:nvPr/>
        </p:nvSpPr>
        <p:spPr>
          <a:xfrm>
            <a:off x="4009311" y="2374697"/>
            <a:ext cx="377400" cy="1504088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5"/>
          <p:cNvSpPr/>
          <p:nvPr/>
        </p:nvSpPr>
        <p:spPr>
          <a:xfrm>
            <a:off x="4423998" y="2751122"/>
            <a:ext cx="377400" cy="1127913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5"/>
          <p:cNvSpPr/>
          <p:nvPr/>
        </p:nvSpPr>
        <p:spPr>
          <a:xfrm>
            <a:off x="4845473" y="3081744"/>
            <a:ext cx="377400" cy="805049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5"/>
          <p:cNvSpPr txBox="1"/>
          <p:nvPr/>
        </p:nvSpPr>
        <p:spPr>
          <a:xfrm>
            <a:off x="4779948" y="3933140"/>
            <a:ext cx="6348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Archivo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SVM</a:t>
            </a:r>
            <a:endParaRPr/>
          </a:p>
        </p:txBody>
      </p:sp>
      <p:sp>
        <p:nvSpPr>
          <p:cNvPr id="142" name="Google Shape;142;p25"/>
          <p:cNvSpPr txBox="1"/>
          <p:nvPr/>
        </p:nvSpPr>
        <p:spPr>
          <a:xfrm>
            <a:off x="4349098" y="3924260"/>
            <a:ext cx="6348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Archivo"/>
              <a:buNone/>
            </a:pPr>
            <a:r>
              <a:rPr lang="en" sz="1200"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RF</a:t>
            </a:r>
            <a:endParaRPr/>
          </a:p>
        </p:txBody>
      </p:sp>
      <p:sp>
        <p:nvSpPr>
          <p:cNvPr id="143" name="Google Shape;143;p25"/>
          <p:cNvSpPr txBox="1"/>
          <p:nvPr/>
        </p:nvSpPr>
        <p:spPr>
          <a:xfrm>
            <a:off x="3988211" y="3924260"/>
            <a:ext cx="6348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Archivo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DT</a:t>
            </a:r>
            <a:endParaRPr/>
          </a:p>
        </p:txBody>
      </p:sp>
      <p:sp>
        <p:nvSpPr>
          <p:cNvPr id="144" name="Google Shape;144;p25"/>
          <p:cNvSpPr txBox="1"/>
          <p:nvPr/>
        </p:nvSpPr>
        <p:spPr>
          <a:xfrm>
            <a:off x="3500036" y="3916247"/>
            <a:ext cx="6348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Archivo"/>
              <a:buNone/>
            </a:pPr>
            <a:r>
              <a:rPr lang="en" sz="1200"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KNN</a:t>
            </a:r>
            <a:endParaRPr/>
          </a:p>
        </p:txBody>
      </p:sp>
      <p:sp>
        <p:nvSpPr>
          <p:cNvPr id="145" name="Google Shape;145;p25"/>
          <p:cNvSpPr txBox="1"/>
          <p:nvPr/>
        </p:nvSpPr>
        <p:spPr>
          <a:xfrm>
            <a:off x="187009" y="60205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jdhani"/>
              <a:buNone/>
            </a:pPr>
            <a:r>
              <a:rPr lang="en"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KNN</a:t>
            </a:r>
            <a:r>
              <a:rPr lang="en" sz="2100" b="1" i="0" u="none" strike="noStrike" cap="none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 achieved the highest accuracy</a:t>
            </a:r>
            <a:r>
              <a:rPr lang="en" sz="21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 for fuzzing_attack_1</a:t>
            </a:r>
            <a:endParaRPr sz="2100" b="1" i="0" u="none" strike="noStrike" cap="none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46" name="Google Shape;146;p25"/>
          <p:cNvSpPr/>
          <p:nvPr/>
        </p:nvSpPr>
        <p:spPr>
          <a:xfrm>
            <a:off x="1041550" y="806050"/>
            <a:ext cx="165000" cy="164700"/>
          </a:xfrm>
          <a:prstGeom prst="donut">
            <a:avLst>
              <a:gd name="adj" fmla="val 11636"/>
            </a:avLst>
          </a:prstGeom>
          <a:solidFill>
            <a:schemeClr val="dk1"/>
          </a:solidFill>
          <a:ln>
            <a:noFill/>
          </a:ln>
          <a:effectLst>
            <a:outerShdw blurRad="114300" dist="19050" dir="5400000" algn="bl" rotWithShape="0">
              <a:srgbClr val="00FFFF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5"/>
          <p:cNvSpPr/>
          <p:nvPr/>
        </p:nvSpPr>
        <p:spPr>
          <a:xfrm>
            <a:off x="7624650" y="806056"/>
            <a:ext cx="165000" cy="164700"/>
          </a:xfrm>
          <a:prstGeom prst="donut">
            <a:avLst>
              <a:gd name="adj" fmla="val 11636"/>
            </a:avLst>
          </a:prstGeom>
          <a:solidFill>
            <a:schemeClr val="dk1"/>
          </a:solidFill>
          <a:ln>
            <a:noFill/>
          </a:ln>
          <a:effectLst>
            <a:outerShdw blurRad="114300" dist="19050" dir="5400000" algn="bl" rotWithShape="0">
              <a:srgbClr val="00FFFF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ells Discovery by Slidesgo">
  <a:themeElements>
    <a:clrScheme name="Simple Light">
      <a:dk1>
        <a:srgbClr val="00FFFF"/>
      </a:dk1>
      <a:lt1>
        <a:srgbClr val="FFFFFF"/>
      </a:lt1>
      <a:dk2>
        <a:srgbClr val="173148"/>
      </a:dk2>
      <a:lt2>
        <a:srgbClr val="FFFFFF"/>
      </a:lt2>
      <a:accent1>
        <a:srgbClr val="FFFFFF"/>
      </a:accent1>
      <a:accent2>
        <a:srgbClr val="00FFFF"/>
      </a:accent2>
      <a:accent3>
        <a:srgbClr val="173148"/>
      </a:accent3>
      <a:accent4>
        <a:srgbClr val="FFFFFF"/>
      </a:accent4>
      <a:accent5>
        <a:srgbClr val="00FFFF"/>
      </a:accent5>
      <a:accent6>
        <a:srgbClr val="17314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718</Words>
  <Application>Microsoft Office PowerPoint</Application>
  <PresentationFormat>On-screen Show (16:9)</PresentationFormat>
  <Paragraphs>85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Archivo</vt:lpstr>
      <vt:lpstr>Corbel</vt:lpstr>
      <vt:lpstr>Concert One</vt:lpstr>
      <vt:lpstr>Rajdhani</vt:lpstr>
      <vt:lpstr>Comic Sans MS</vt:lpstr>
      <vt:lpstr>Cells Discovery by Slidesgo</vt:lpstr>
      <vt:lpstr>The Real ORNL Automotive Dynamometer Controller Area Network Intrusion Detection Dataset</vt:lpstr>
      <vt:lpstr>About Dataset</vt:lpstr>
      <vt:lpstr>As I selected first fuzzing attacks because all the other datasets  size was very huge and they need more computational resources to run algorithms .   Fuzzing attack further categorized into.  Fuzzingattack_1 Fuzzingattack_2 Fuzzingattack_3    After selecting this dataset first I have done data preprocessing as the data  was uncleaned and need to be done preprocessing.I convert the dataset into different columns because all the data was in a column after splitting the datasets into different columns. furthermore, I converted the data of ID and Hex data in decimal which was in hexadecimal.after doing this I implemented different classification algorithms and checked accuracy.   </vt:lpstr>
      <vt:lpstr>DataSet: Fuzzing attack 1</vt:lpstr>
      <vt:lpstr>Fuzzing attack_2</vt:lpstr>
      <vt:lpstr>Fuzzing attack_3</vt:lpstr>
      <vt:lpstr>Dataset and       Algorithms Selection:</vt:lpstr>
      <vt:lpstr>01</vt:lpstr>
      <vt:lpstr>90%</vt:lpstr>
      <vt:lpstr>79%</vt:lpstr>
      <vt:lpstr>76%</vt:lpstr>
      <vt:lpstr>It was created after all training and testing of algorithms on the dataset</vt:lpstr>
      <vt:lpstr>Visualization by graph</vt:lpstr>
      <vt:lpstr>Visualization by graph</vt:lpstr>
      <vt:lpstr>Visualization by graph</vt:lpstr>
      <vt:lpstr>Conclusion</vt:lpstr>
      <vt:lpstr>FUTURE WORK</vt:lpstr>
      <vt:lpstr>THANKYOU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Real ORNL Automotive Dynamometer Controller Area Network Intrusion Detection Dataset</dc:title>
  <cp:lastModifiedBy>Windows User</cp:lastModifiedBy>
  <cp:revision>2</cp:revision>
  <dcterms:modified xsi:type="dcterms:W3CDTF">2021-09-20T18:28:02Z</dcterms:modified>
</cp:coreProperties>
</file>